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9" r:id="rId3"/>
    <p:sldId id="268" r:id="rId4"/>
    <p:sldId id="274" r:id="rId5"/>
    <p:sldId id="258" r:id="rId6"/>
    <p:sldId id="275" r:id="rId7"/>
    <p:sldId id="259" r:id="rId8"/>
    <p:sldId id="276" r:id="rId9"/>
    <p:sldId id="260" r:id="rId10"/>
    <p:sldId id="296" r:id="rId11"/>
    <p:sldId id="277" r:id="rId12"/>
    <p:sldId id="292" r:id="rId13"/>
    <p:sldId id="264" r:id="rId14"/>
    <p:sldId id="323" r:id="rId15"/>
    <p:sldId id="278" r:id="rId16"/>
    <p:sldId id="324" r:id="rId17"/>
    <p:sldId id="290" r:id="rId18"/>
    <p:sldId id="293" r:id="rId19"/>
    <p:sldId id="320" r:id="rId20"/>
    <p:sldId id="322" r:id="rId21"/>
    <p:sldId id="321" r:id="rId22"/>
    <p:sldId id="261" r:id="rId23"/>
    <p:sldId id="294" r:id="rId24"/>
    <p:sldId id="263" r:id="rId25"/>
    <p:sldId id="279" r:id="rId26"/>
    <p:sldId id="295" r:id="rId27"/>
    <p:sldId id="265" r:id="rId28"/>
    <p:sldId id="282" r:id="rId29"/>
    <p:sldId id="280" r:id="rId30"/>
    <p:sldId id="283" r:id="rId31"/>
    <p:sldId id="284" r:id="rId32"/>
    <p:sldId id="298" r:id="rId33"/>
    <p:sldId id="291" r:id="rId34"/>
    <p:sldId id="267" r:id="rId35"/>
    <p:sldId id="319" r:id="rId36"/>
    <p:sldId id="317" r:id="rId37"/>
    <p:sldId id="318" r:id="rId38"/>
    <p:sldId id="316" r:id="rId39"/>
    <p:sldId id="308" r:id="rId40"/>
    <p:sldId id="309" r:id="rId41"/>
    <p:sldId id="310" r:id="rId42"/>
    <p:sldId id="286" r:id="rId43"/>
    <p:sldId id="271" r:id="rId44"/>
    <p:sldId id="311" r:id="rId45"/>
    <p:sldId id="299" r:id="rId46"/>
    <p:sldId id="269" r:id="rId47"/>
    <p:sldId id="315" r:id="rId48"/>
    <p:sldId id="325" r:id="rId49"/>
    <p:sldId id="326" r:id="rId50"/>
    <p:sldId id="327" r:id="rId51"/>
    <p:sldId id="328" r:id="rId52"/>
    <p:sldId id="285" r:id="rId53"/>
    <p:sldId id="300" r:id="rId54"/>
    <p:sldId id="289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8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4201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7827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158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224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119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0691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852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3560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433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26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8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DC0E8-03D5-4DCB-B8C2-7A25CC5EC279}" type="datetimeFigureOut">
              <a:rPr lang="nl-BE" smtClean="0"/>
              <a:t>19/11/2020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F1914-2F34-424F-98C4-F7F6F68B24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355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tuttenboom.be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17.jp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33" y="101238"/>
            <a:ext cx="6054633" cy="493099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 rot="16200000">
            <a:off x="-3017063" y="1574760"/>
            <a:ext cx="660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STAD VAN ALLE SEIZOENEN</a:t>
            </a:r>
          </a:p>
        </p:txBody>
      </p:sp>
      <p:sp>
        <p:nvSpPr>
          <p:cNvPr id="6" name="Tekstvak 5"/>
          <p:cNvSpPr txBox="1"/>
          <p:nvPr/>
        </p:nvSpPr>
        <p:spPr>
          <a:xfrm rot="5400000">
            <a:off x="6232210" y="2270356"/>
            <a:ext cx="521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STAD VAN ALLE SEIZOENEN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8691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2"/>
          <a:srcRect l="62158" t="15215" r="19537" b="18899"/>
          <a:stretch/>
        </p:blipFill>
        <p:spPr>
          <a:xfrm>
            <a:off x="92364" y="0"/>
            <a:ext cx="2946396" cy="6040583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205017" y="0"/>
            <a:ext cx="542174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Zomer</a:t>
            </a:r>
            <a:endParaRPr lang="nl-BE" dirty="0"/>
          </a:p>
          <a:p>
            <a:r>
              <a:rPr lang="nl-NL" dirty="0"/>
              <a:t>  </a:t>
            </a:r>
            <a:endParaRPr lang="nl-BE" dirty="0"/>
          </a:p>
          <a:p>
            <a:r>
              <a:rPr lang="nl-NL" dirty="0"/>
              <a:t>de stad staat in bloei, </a:t>
            </a:r>
            <a:endParaRPr lang="nl-BE" dirty="0"/>
          </a:p>
          <a:p>
            <a:r>
              <a:rPr lang="nl-NL" dirty="0"/>
              <a:t>in late kranten de komkommers. </a:t>
            </a:r>
            <a:endParaRPr lang="nl-BE" dirty="0"/>
          </a:p>
          <a:p>
            <a:r>
              <a:rPr lang="nl-NL" dirty="0"/>
              <a:t>tijd teruggevonden op terrassen en balkons.  </a:t>
            </a:r>
            <a:endParaRPr lang="nl-BE" dirty="0"/>
          </a:p>
          <a:p>
            <a:r>
              <a:rPr lang="nl-NL" dirty="0"/>
              <a:t>ijsmachines draaien de zomer </a:t>
            </a:r>
            <a:endParaRPr lang="nl-BE" dirty="0"/>
          </a:p>
          <a:p>
            <a:r>
              <a:rPr lang="nl-NL" dirty="0"/>
              <a:t> </a:t>
            </a:r>
            <a:endParaRPr lang="nl-BE" dirty="0"/>
          </a:p>
          <a:p>
            <a:r>
              <a:rPr lang="nl-NL" dirty="0"/>
              <a:t>aan de kade van het Sint </a:t>
            </a:r>
            <a:r>
              <a:rPr lang="nl-NL" dirty="0" err="1"/>
              <a:t>Poppoplein</a:t>
            </a:r>
            <a:r>
              <a:rPr lang="nl-NL" dirty="0"/>
              <a:t> bootjes</a:t>
            </a:r>
            <a:endParaRPr lang="nl-BE" dirty="0"/>
          </a:p>
          <a:p>
            <a:r>
              <a:rPr lang="nl-NL" dirty="0"/>
              <a:t>in dubbele rij, hoogtij op de Leie. mannen dragen </a:t>
            </a:r>
            <a:endParaRPr lang="nl-BE" dirty="0"/>
          </a:p>
          <a:p>
            <a:r>
              <a:rPr lang="nl-NL" dirty="0"/>
              <a:t>hun kortste broek, vrouwen hun langste dijen </a:t>
            </a:r>
            <a:endParaRPr lang="nl-BE" dirty="0"/>
          </a:p>
          <a:p>
            <a:r>
              <a:rPr lang="nl-NL" sz="1350" dirty="0"/>
              <a:t> </a:t>
            </a:r>
            <a:endParaRPr lang="nl-BE" sz="1350" dirty="0"/>
          </a:p>
          <a:p>
            <a:endParaRPr lang="nl-BE" sz="1350" dirty="0"/>
          </a:p>
        </p:txBody>
      </p:sp>
      <p:sp>
        <p:nvSpPr>
          <p:cNvPr id="3" name="Tekstvak 2"/>
          <p:cNvSpPr txBox="1"/>
          <p:nvPr/>
        </p:nvSpPr>
        <p:spPr>
          <a:xfrm>
            <a:off x="3205017" y="2965232"/>
            <a:ext cx="5680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Winter </a:t>
            </a:r>
            <a:endParaRPr lang="nl-BE" dirty="0"/>
          </a:p>
          <a:p>
            <a:r>
              <a:rPr lang="nl-NL" dirty="0"/>
              <a:t>  </a:t>
            </a:r>
            <a:endParaRPr lang="nl-BE" dirty="0"/>
          </a:p>
          <a:p>
            <a:r>
              <a:rPr lang="nl-NL" dirty="0"/>
              <a:t>de stad slaapt haar winter</a:t>
            </a:r>
            <a:endParaRPr lang="nl-BE" dirty="0"/>
          </a:p>
          <a:p>
            <a:r>
              <a:rPr lang="nl-NL" dirty="0"/>
              <a:t>aan de Martinusvijver geen honden meer</a:t>
            </a:r>
            <a:endParaRPr lang="nl-BE" dirty="0"/>
          </a:p>
          <a:p>
            <a:r>
              <a:rPr lang="nl-NL" dirty="0"/>
              <a:t>de staande wip in platte rust. eenden glijden </a:t>
            </a:r>
            <a:endParaRPr lang="nl-BE" dirty="0"/>
          </a:p>
          <a:p>
            <a:r>
              <a:rPr lang="nl-NL" dirty="0"/>
              <a:t>onder de brug over het </a:t>
            </a:r>
            <a:r>
              <a:rPr lang="nl-NL" dirty="0" err="1"/>
              <a:t>grijsgeworden</a:t>
            </a:r>
            <a:r>
              <a:rPr lang="nl-NL" dirty="0"/>
              <a:t> water</a:t>
            </a:r>
            <a:endParaRPr lang="nl-BE" dirty="0"/>
          </a:p>
          <a:p>
            <a:r>
              <a:rPr lang="nl-NL" dirty="0"/>
              <a:t> </a:t>
            </a:r>
            <a:endParaRPr lang="nl-BE" dirty="0"/>
          </a:p>
          <a:p>
            <a:r>
              <a:rPr lang="nl-NL" dirty="0"/>
              <a:t>op de markt lege stoelen, de fonteinen droog.</a:t>
            </a:r>
            <a:endParaRPr lang="nl-BE" dirty="0"/>
          </a:p>
          <a:p>
            <a:r>
              <a:rPr lang="nl-NL" dirty="0"/>
              <a:t>de stad ontwaakt even voor de kerstmarkt                                                                                                  na de </a:t>
            </a:r>
            <a:r>
              <a:rPr lang="nl-NL" dirty="0" err="1"/>
              <a:t>gluhwein</a:t>
            </a:r>
            <a:r>
              <a:rPr lang="nl-NL" dirty="0"/>
              <a:t>, de koude lakens 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0" y="6040583"/>
            <a:ext cx="9144000" cy="8174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439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2"/>
          <a:srcRect l="44715" t="15215" r="38514" b="20638"/>
          <a:stretch/>
        </p:blipFill>
        <p:spPr>
          <a:xfrm>
            <a:off x="144449" y="0"/>
            <a:ext cx="2487915" cy="5292436"/>
          </a:xfrm>
          <a:prstGeom prst="rect">
            <a:avLst/>
          </a:prstGeom>
        </p:spPr>
      </p:pic>
      <p:pic>
        <p:nvPicPr>
          <p:cNvPr id="7" name="Afbeelding 6"/>
          <p:cNvPicPr/>
          <p:nvPr/>
        </p:nvPicPr>
        <p:blipFill rotWithShape="1">
          <a:blip r:embed="rId2"/>
          <a:srcRect l="62731" t="16493" r="20286" b="21006"/>
          <a:stretch/>
        </p:blipFill>
        <p:spPr>
          <a:xfrm>
            <a:off x="6391564" y="73891"/>
            <a:ext cx="2618365" cy="521854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3297382" y="780580"/>
            <a:ext cx="2835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/>
              <a:t>Bedankt</a:t>
            </a:r>
          </a:p>
          <a:p>
            <a:r>
              <a:rPr lang="nl-BE" sz="2000" b="1" dirty="0" smtClean="0"/>
              <a:t>Jesse Van Gompel</a:t>
            </a:r>
            <a:endParaRPr lang="nl-BE" sz="20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15" y="2410690"/>
            <a:ext cx="3737649" cy="280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7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2" y="167888"/>
            <a:ext cx="3108875" cy="2331657"/>
          </a:xfrm>
          <a:prstGeom prst="rect">
            <a:avLst/>
          </a:prstGeom>
        </p:spPr>
      </p:pic>
      <p:pic>
        <p:nvPicPr>
          <p:cNvPr id="3074" name="Picture 2" descr="Hig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7"/>
          <a:stretch>
            <a:fillRect/>
          </a:stretch>
        </p:blipFill>
        <p:spPr bwMode="auto">
          <a:xfrm>
            <a:off x="3808454" y="2355273"/>
            <a:ext cx="4599157" cy="276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005943" y="1256889"/>
            <a:ext cx="379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               Schotse </a:t>
            </a:r>
            <a:r>
              <a:rPr lang="nl-BE" sz="2000" b="1" dirty="0" smtClean="0"/>
              <a:t>Dagen </a:t>
            </a:r>
            <a:r>
              <a:rPr lang="nl-BE" sz="2000" b="1" dirty="0"/>
              <a:t>2016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4086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ttp://www.tuttenboom.be/sites/default/files/logo.jpg">
            <a:hlinkClick r:id="rId2" tooltip="&quot;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4" y="2618948"/>
            <a:ext cx="2013720" cy="211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://www.tuttenboom.be/sites/default/files/logo.jpg">
            <a:hlinkClick r:id="rId2" tooltip="&quot;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93" y="147159"/>
            <a:ext cx="2013720" cy="211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2973631" y="326758"/>
            <a:ext cx="3547241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DAAAG TUT</a:t>
            </a:r>
            <a:endParaRPr lang="nl-BE" dirty="0"/>
          </a:p>
          <a:p>
            <a:r>
              <a:rPr lang="nl-NL" b="1" dirty="0"/>
              <a:t> </a:t>
            </a:r>
            <a:endParaRPr lang="nl-BE" dirty="0"/>
          </a:p>
          <a:p>
            <a:r>
              <a:rPr lang="nl-NL" dirty="0"/>
              <a:t>Ik had je nodig, elke avond.</a:t>
            </a:r>
            <a:endParaRPr lang="nl-BE" dirty="0"/>
          </a:p>
          <a:p>
            <a:r>
              <a:rPr lang="nl-NL" dirty="0"/>
              <a:t>Ook overdag wilde ik jou bij me.</a:t>
            </a:r>
            <a:endParaRPr lang="nl-BE" dirty="0"/>
          </a:p>
          <a:p>
            <a:r>
              <a:rPr lang="nl-NL" dirty="0"/>
              <a:t>Je sloot zo lief mijn ogen, droogde</a:t>
            </a:r>
            <a:endParaRPr lang="nl-BE" dirty="0"/>
          </a:p>
          <a:p>
            <a:r>
              <a:rPr lang="nl-NL" dirty="0"/>
              <a:t>al mijn wangen. Nu mag je hangen</a:t>
            </a:r>
            <a:endParaRPr lang="nl-BE" dirty="0"/>
          </a:p>
          <a:p>
            <a:r>
              <a:rPr lang="nl-NL" dirty="0"/>
              <a:t>bij je vriendjes, aan de mooiste tak. </a:t>
            </a:r>
            <a:endParaRPr lang="nl-BE" dirty="0"/>
          </a:p>
          <a:p>
            <a:r>
              <a:rPr lang="nl-NL" dirty="0"/>
              <a:t> </a:t>
            </a:r>
            <a:endParaRPr lang="nl-BE" dirty="0"/>
          </a:p>
          <a:p>
            <a:r>
              <a:rPr lang="nl-NL" dirty="0"/>
              <a:t>Straks naar de kleuterklas, </a:t>
            </a:r>
            <a:endParaRPr lang="nl-BE" dirty="0"/>
          </a:p>
          <a:p>
            <a:r>
              <a:rPr lang="nl-NL" dirty="0"/>
              <a:t>zonder jou. Ik ben nu groot. </a:t>
            </a:r>
            <a:endParaRPr lang="nl-BE" dirty="0"/>
          </a:p>
          <a:p>
            <a:r>
              <a:rPr lang="nl-NL" dirty="0"/>
              <a:t>Jij, moet de boom helpen groeien,</a:t>
            </a:r>
            <a:endParaRPr lang="nl-BE" dirty="0"/>
          </a:p>
          <a:p>
            <a:r>
              <a:rPr lang="nl-NL" dirty="0"/>
              <a:t>bloeien met alle andere tutjes.</a:t>
            </a:r>
            <a:endParaRPr lang="nl-BE" dirty="0"/>
          </a:p>
          <a:p>
            <a:r>
              <a:rPr lang="nl-NL" dirty="0"/>
              <a:t>De eekhoorn zal voor je zorgen.</a:t>
            </a:r>
            <a:endParaRPr lang="nl-BE" dirty="0"/>
          </a:p>
          <a:p>
            <a:r>
              <a:rPr lang="nl-NL" dirty="0"/>
              <a:t> </a:t>
            </a:r>
            <a:endParaRPr lang="nl-BE" dirty="0"/>
          </a:p>
          <a:p>
            <a:r>
              <a:rPr lang="nl-NL" dirty="0"/>
              <a:t>Dankjewel tut, niet wenen tut,</a:t>
            </a:r>
            <a:endParaRPr lang="nl-BE" dirty="0"/>
          </a:p>
          <a:p>
            <a:r>
              <a:rPr lang="nl-NL" dirty="0" err="1"/>
              <a:t>Daaaaag</a:t>
            </a:r>
            <a:r>
              <a:rPr lang="nl-NL" dirty="0"/>
              <a:t>, dag tut, ik zie je graag.</a:t>
            </a:r>
            <a:endParaRPr lang="nl-BE" dirty="0"/>
          </a:p>
          <a:p>
            <a:endParaRPr lang="nl-BE" sz="1500" dirty="0"/>
          </a:p>
        </p:txBody>
      </p:sp>
      <p:sp>
        <p:nvSpPr>
          <p:cNvPr id="9" name="Tekstvak 8"/>
          <p:cNvSpPr txBox="1"/>
          <p:nvPr/>
        </p:nvSpPr>
        <p:spPr>
          <a:xfrm>
            <a:off x="-1351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6" y="0"/>
            <a:ext cx="9166256" cy="68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3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"/>
            <a:ext cx="9254836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8" name="Afbeelding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r="1876"/>
          <a:stretch/>
        </p:blipFill>
        <p:spPr>
          <a:xfrm rot="5400000">
            <a:off x="1231058" y="907786"/>
            <a:ext cx="6630076" cy="49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1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0" y="0"/>
            <a:ext cx="9254836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2200033" y="141058"/>
            <a:ext cx="530253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PERSEVERANDO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  <a:r>
              <a:rPr lang="nl-NL" sz="1400" dirty="0">
                <a:solidFill>
                  <a:schemeClr val="bg1"/>
                </a:solidFill>
              </a:rPr>
              <a:t>          voor de familie t’Kint de Roodenbeke</a:t>
            </a:r>
            <a:endParaRPr lang="nl-BE" sz="1400" dirty="0">
              <a:solidFill>
                <a:schemeClr val="bg1"/>
              </a:solidFill>
            </a:endParaRPr>
          </a:p>
          <a:p>
            <a:r>
              <a:rPr lang="nl-NL" sz="1400" dirty="0">
                <a:solidFill>
                  <a:schemeClr val="bg1"/>
                </a:solidFill>
              </a:rPr>
              <a:t>                                 </a:t>
            </a:r>
            <a:r>
              <a:rPr lang="nl-NL" sz="1400" dirty="0" smtClean="0">
                <a:solidFill>
                  <a:schemeClr val="bg1"/>
                </a:solidFill>
              </a:rPr>
              <a:t>150 </a:t>
            </a:r>
            <a:r>
              <a:rPr lang="nl-NL" sz="1400" dirty="0">
                <a:solidFill>
                  <a:schemeClr val="bg1"/>
                </a:solidFill>
              </a:rPr>
              <a:t>jaar kasteelheren van </a:t>
            </a:r>
            <a:r>
              <a:rPr lang="nl-NL" sz="1400" dirty="0" err="1">
                <a:solidFill>
                  <a:schemeClr val="bg1"/>
                </a:solidFill>
              </a:rPr>
              <a:t>Ooidonk</a:t>
            </a:r>
            <a:endParaRPr lang="nl-BE" sz="1400" dirty="0">
              <a:solidFill>
                <a:schemeClr val="bg1"/>
              </a:solidFill>
            </a:endParaRPr>
          </a:p>
          <a:p>
            <a:r>
              <a:rPr lang="nl-NL" sz="1400" dirty="0">
                <a:solidFill>
                  <a:schemeClr val="bg1"/>
                </a:solidFill>
              </a:rPr>
              <a:t> </a:t>
            </a:r>
            <a:endParaRPr lang="nl-BE" sz="1400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het hoefgetrappel verstomd onder de blauwe poort,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de kasseien gebleven. geen verkaveling of nieuwbouw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op deze grond waar de eerste adem werd bewaard.  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de boerderij, het koetshuis, de </a:t>
            </a:r>
            <a:r>
              <a:rPr lang="nl-NL" dirty="0" err="1">
                <a:solidFill>
                  <a:schemeClr val="bg1"/>
                </a:solidFill>
              </a:rPr>
              <a:t>ooidonkdreef</a:t>
            </a:r>
            <a:r>
              <a:rPr lang="nl-NL" dirty="0">
                <a:solidFill>
                  <a:schemeClr val="bg1"/>
                </a:solidFill>
              </a:rPr>
              <a:t>,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het landschap in lood geweven, glasraam 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van de graven t’Kint de Roodenbeke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  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zij kwamen, lang na de graaf van Hoorne, 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conflicten en oorlogen. zij kwamen om te blijven.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de waterburcht hersteld van brand en geweld 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dreigt niet meer. torens en kantelen juichen 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vastberaden, geen ridder moet nog strijden. 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dit kasteel blijft juweel, </a:t>
            </a:r>
            <a:r>
              <a:rPr lang="nl-NL" dirty="0" err="1">
                <a:solidFill>
                  <a:schemeClr val="bg1"/>
                </a:solidFill>
              </a:rPr>
              <a:t>Chambord</a:t>
            </a:r>
            <a:r>
              <a:rPr lang="nl-NL" dirty="0">
                <a:solidFill>
                  <a:schemeClr val="bg1"/>
                </a:solidFill>
              </a:rPr>
              <a:t> aan de Leie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  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trommels en schalmeien van de oude dagen,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het parlando van de Vlaamse poëziedagen, 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dichters, minnestrelen en lakeien verloren 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van Aida, Don Giovanni  en de Schotse Dagen.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met de rustige vastheid van de eekhoorn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werd </a:t>
            </a:r>
            <a:r>
              <a:rPr lang="nl-NL" dirty="0" err="1">
                <a:solidFill>
                  <a:schemeClr val="bg1"/>
                </a:solidFill>
              </a:rPr>
              <a:t>Ooidonk</a:t>
            </a:r>
            <a:r>
              <a:rPr lang="nl-NL" dirty="0">
                <a:solidFill>
                  <a:schemeClr val="bg1"/>
                </a:solidFill>
              </a:rPr>
              <a:t> voortdurend. </a:t>
            </a:r>
            <a:r>
              <a:rPr lang="nl-NL" dirty="0" err="1">
                <a:solidFill>
                  <a:schemeClr val="bg1"/>
                </a:solidFill>
              </a:rPr>
              <a:t>Perseverando</a:t>
            </a:r>
            <a:endParaRPr lang="nl-BE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 </a:t>
            </a:r>
            <a:endParaRPr lang="nl-BE" dirty="0">
              <a:solidFill>
                <a:schemeClr val="bg1"/>
              </a:solidFill>
            </a:endParaRPr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7" name="Afbeelding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6" b="13943"/>
          <a:stretch/>
        </p:blipFill>
        <p:spPr bwMode="auto">
          <a:xfrm>
            <a:off x="133722" y="345613"/>
            <a:ext cx="1932590" cy="2066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6" b="13943"/>
          <a:stretch/>
        </p:blipFill>
        <p:spPr bwMode="auto">
          <a:xfrm>
            <a:off x="7211410" y="4624475"/>
            <a:ext cx="1932590" cy="2066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312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0" y="0"/>
            <a:ext cx="9254836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73" y="882299"/>
            <a:ext cx="4525818" cy="45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Beschrijving: https://fbcdn-sphotos-c-a.akamaihd.net/hphotos-ak-xaf1/t31.0-8/10668965_10204266954530593_744330827644634759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4260" cy="194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2" descr="Beschrijving: https://fbcdn-sphotos-a-a.akamaihd.net/hphotos-ak-xpa1/t31.0-8/1956735_10204266953290562_613766183543953594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09" y="8857"/>
            <a:ext cx="1983045" cy="131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F12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26203"/>
            <a:ext cx="3517167" cy="23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0" y="2042835"/>
            <a:ext cx="18145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b="1" dirty="0"/>
              <a:t>Krapuul 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38545" y="4972507"/>
            <a:ext cx="18145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b="1" dirty="0"/>
              <a:t>3 eilanden 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18" y="2752071"/>
            <a:ext cx="1542362" cy="1546541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3562180" y="1690508"/>
            <a:ext cx="1902905" cy="796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350" b="1" dirty="0"/>
              <a:t>Frank De Vos </a:t>
            </a:r>
            <a:r>
              <a:rPr lang="nl-BE" sz="1350" b="1" dirty="0" smtClean="0"/>
              <a:t>                en </a:t>
            </a:r>
            <a:r>
              <a:rPr lang="nl-BE" sz="1350" b="1" dirty="0"/>
              <a:t>Jan Mertens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137368" y="1445255"/>
            <a:ext cx="18145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b="1" dirty="0"/>
              <a:t>Johan Meesters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746745" y="4508102"/>
            <a:ext cx="2036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Literaire </a:t>
            </a:r>
            <a:r>
              <a:rPr lang="nl-BE" sz="2000" b="1" dirty="0" err="1"/>
              <a:t>café’s</a:t>
            </a:r>
            <a:endParaRPr lang="nl-BE" sz="2000" b="1" dirty="0"/>
          </a:p>
        </p:txBody>
      </p:sp>
      <p:sp>
        <p:nvSpPr>
          <p:cNvPr id="20" name="Tekstvak 19"/>
          <p:cNvSpPr txBox="1"/>
          <p:nvPr/>
        </p:nvSpPr>
        <p:spPr>
          <a:xfrm>
            <a:off x="-1351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95" y="2975855"/>
            <a:ext cx="3545245" cy="23670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52" y="0"/>
            <a:ext cx="1800317" cy="27025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17" y="-8460"/>
            <a:ext cx="1801693" cy="270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" y="73921"/>
            <a:ext cx="3262202" cy="244665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669412"/>
            <a:ext cx="3084011" cy="2055506"/>
          </a:xfrm>
          <a:prstGeom prst="rect">
            <a:avLst/>
          </a:prstGeom>
        </p:spPr>
      </p:pic>
      <p:pic>
        <p:nvPicPr>
          <p:cNvPr id="8" name="Picture 2" descr="herfstgedicht groe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5" y="2496513"/>
            <a:ext cx="3262202" cy="257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352937" y="3383470"/>
            <a:ext cx="312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Dichter </a:t>
            </a:r>
            <a:r>
              <a:rPr lang="nl-BE" b="1" dirty="0"/>
              <a:t>Wim Vandeleene</a:t>
            </a:r>
          </a:p>
          <a:p>
            <a:r>
              <a:rPr lang="nl-BE" b="1" dirty="0" err="1"/>
              <a:t>Yorgi</a:t>
            </a:r>
            <a:r>
              <a:rPr lang="nl-BE" b="1" dirty="0"/>
              <a:t> </a:t>
            </a:r>
            <a:r>
              <a:rPr lang="nl-BE" b="1" dirty="0" err="1"/>
              <a:t>Grotselis</a:t>
            </a:r>
            <a:r>
              <a:rPr lang="nl-BE" dirty="0"/>
              <a:t>, saxof</a:t>
            </a:r>
            <a:r>
              <a:rPr lang="nl-BE" sz="1600" dirty="0"/>
              <a:t>oon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129998" y="4719996"/>
            <a:ext cx="540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Leen De Boever</a:t>
            </a:r>
            <a:r>
              <a:rPr lang="nl-BE" dirty="0"/>
              <a:t>, gedichten bij foto’s van </a:t>
            </a:r>
            <a:r>
              <a:rPr lang="nl-BE" b="1" dirty="0"/>
              <a:t>Ive </a:t>
            </a:r>
            <a:r>
              <a:rPr lang="nl-BE" b="1" dirty="0" err="1"/>
              <a:t>steyaert</a:t>
            </a:r>
            <a:endParaRPr lang="nl-BE" b="1" dirty="0"/>
          </a:p>
          <a:p>
            <a:r>
              <a:rPr lang="nl-BE" b="1" dirty="0"/>
              <a:t>Herwig </a:t>
            </a:r>
            <a:r>
              <a:rPr lang="nl-BE" b="1" dirty="0" err="1"/>
              <a:t>Coryn</a:t>
            </a:r>
            <a:r>
              <a:rPr lang="nl-BE" b="1" dirty="0"/>
              <a:t> </a:t>
            </a:r>
            <a:r>
              <a:rPr lang="nl-BE" dirty="0"/>
              <a:t>, cellist 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65" y="260632"/>
            <a:ext cx="1084937" cy="108787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3515961" y="1862278"/>
            <a:ext cx="370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Literaire </a:t>
            </a:r>
            <a:r>
              <a:rPr lang="nl-BE" dirty="0" err="1" smtClean="0"/>
              <a:t>café’s</a:t>
            </a:r>
            <a:r>
              <a:rPr lang="nl-BE" dirty="0" smtClean="0"/>
              <a:t> met </a:t>
            </a:r>
            <a:r>
              <a:rPr lang="nl-BE" dirty="0" err="1" smtClean="0"/>
              <a:t>DéCéDé</a:t>
            </a:r>
            <a:r>
              <a:rPr lang="nl-BE" dirty="0" smtClean="0"/>
              <a:t> en </a:t>
            </a:r>
          </a:p>
          <a:p>
            <a:r>
              <a:rPr lang="nl-BE" b="1" dirty="0" smtClean="0"/>
              <a:t>Stef Van Vynckt</a:t>
            </a:r>
            <a:endParaRPr lang="nl-BE" b="1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855" y="176463"/>
            <a:ext cx="1494379" cy="2241569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-1351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8724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77" y="256969"/>
            <a:ext cx="1084937" cy="108787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465195" y="1530359"/>
            <a:ext cx="409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Een </a:t>
            </a:r>
            <a:r>
              <a:rPr lang="nl-BE" dirty="0" err="1" smtClean="0"/>
              <a:t>seisoensgedicht</a:t>
            </a:r>
            <a:r>
              <a:rPr lang="nl-BE" dirty="0" smtClean="0"/>
              <a:t> </a:t>
            </a:r>
            <a:r>
              <a:rPr lang="nl-BE" dirty="0" err="1" smtClean="0"/>
              <a:t>ism</a:t>
            </a:r>
            <a:r>
              <a:rPr lang="nl-BE" dirty="0" smtClean="0"/>
              <a:t>. NATUURPUNT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-1351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"/>
          <a:stretch/>
        </p:blipFill>
        <p:spPr>
          <a:xfrm>
            <a:off x="-13510" y="-8710"/>
            <a:ext cx="4051968" cy="256900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080"/>
            <a:ext cx="4051968" cy="270224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5" y="2299064"/>
            <a:ext cx="4591446" cy="30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9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-17417" y="-159306"/>
            <a:ext cx="9161417" cy="70173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114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22674"/>
            <a:ext cx="1084937" cy="1087877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96012" y="774179"/>
            <a:ext cx="76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WIE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-1351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2216548" y="685614"/>
            <a:ext cx="6404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/>
              <a:t>zegt, zegt </a:t>
            </a:r>
            <a:r>
              <a:rPr lang="nl-BE" sz="2800" b="1" dirty="0" smtClean="0"/>
              <a:t>LUISTER IN HET DUISTER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" y="1306286"/>
            <a:ext cx="2120536" cy="31805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661"/>
          <a:stretch/>
        </p:blipFill>
        <p:spPr>
          <a:xfrm>
            <a:off x="2380913" y="1306286"/>
            <a:ext cx="1924324" cy="318051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02" y="1306286"/>
            <a:ext cx="2120606" cy="318051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97" y="1306286"/>
            <a:ext cx="2120157" cy="31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1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-1351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4"/>
          <a:stretch/>
        </p:blipFill>
        <p:spPr>
          <a:xfrm>
            <a:off x="6687542" y="214092"/>
            <a:ext cx="2245875" cy="1759710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2661343" y="135756"/>
            <a:ext cx="3811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 smtClean="0"/>
              <a:t>LUISTER IN HET DUISTER</a:t>
            </a:r>
          </a:p>
          <a:p>
            <a:pPr algn="ctr"/>
            <a:r>
              <a:rPr lang="nl-BE" sz="1600" b="1" dirty="0" smtClean="0"/>
              <a:t>(</a:t>
            </a:r>
            <a:r>
              <a:rPr lang="nl-BE" sz="1600" b="1" dirty="0" err="1" smtClean="0"/>
              <a:t>Astene</a:t>
            </a:r>
            <a:r>
              <a:rPr lang="nl-BE" sz="1600" b="1" dirty="0" smtClean="0"/>
              <a:t> 2017)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" y="3344875"/>
            <a:ext cx="2615577" cy="174356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9"/>
          <a:stretch/>
        </p:blipFill>
        <p:spPr>
          <a:xfrm>
            <a:off x="-19033" y="587818"/>
            <a:ext cx="2626622" cy="2281657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2684824" y="988685"/>
            <a:ext cx="37882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Astene</a:t>
            </a:r>
            <a:r>
              <a:rPr lang="nl-BE" b="1" dirty="0"/>
              <a:t> in het duister</a:t>
            </a:r>
            <a:endParaRPr lang="nl-BE" dirty="0"/>
          </a:p>
          <a:p>
            <a:r>
              <a:rPr lang="nl-BE" dirty="0"/>
              <a:t> 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tussen linden en ijzer fluisteren </a:t>
            </a:r>
          </a:p>
          <a:p>
            <a:r>
              <a:rPr lang="nl-BE" dirty="0"/>
              <a:t>knekels de weg. luisteren naar de echo </a:t>
            </a:r>
          </a:p>
          <a:p>
            <a:r>
              <a:rPr lang="nl-BE" dirty="0"/>
              <a:t>van de bel en zwijgen. het is rood.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het leven raast voorbij. ze beven  </a:t>
            </a:r>
          </a:p>
          <a:p>
            <a:r>
              <a:rPr lang="nl-BE" dirty="0"/>
              <a:t>onder stenen hun laatste merg. in </a:t>
            </a:r>
          </a:p>
          <a:p>
            <a:r>
              <a:rPr lang="nl-BE" dirty="0"/>
              <a:t>het zwerk vallende sterren. de berk </a:t>
            </a:r>
          </a:p>
          <a:p>
            <a:r>
              <a:rPr lang="nl-BE" dirty="0"/>
              <a:t>treurt met de linden en de wilgen. 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geen voetbal of trein meer,</a:t>
            </a:r>
          </a:p>
          <a:p>
            <a:r>
              <a:rPr lang="nl-BE" dirty="0"/>
              <a:t>onder de ceder reiken we knekels</a:t>
            </a:r>
          </a:p>
          <a:p>
            <a:r>
              <a:rPr lang="nl-BE" dirty="0"/>
              <a:t>de hand en volgen wit hun weg,</a:t>
            </a:r>
          </a:p>
          <a:p>
            <a:r>
              <a:rPr lang="nl-BE" b="1" dirty="0"/>
              <a:t> </a:t>
            </a:r>
            <a:endParaRPr lang="nl-BE" dirty="0"/>
          </a:p>
          <a:p>
            <a:endParaRPr lang="nl-BE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r="18704"/>
          <a:stretch/>
        </p:blipFill>
        <p:spPr>
          <a:xfrm>
            <a:off x="6681082" y="2086187"/>
            <a:ext cx="2252336" cy="30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1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C:\Users\lumarten\Pictures\iphone juni 2017\nov 2018\2018-07\IMG_710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b="10880"/>
          <a:stretch/>
        </p:blipFill>
        <p:spPr bwMode="auto">
          <a:xfrm>
            <a:off x="4378036" y="2972441"/>
            <a:ext cx="4524844" cy="31143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/>
          <p:cNvSpPr txBox="1"/>
          <p:nvPr/>
        </p:nvSpPr>
        <p:spPr>
          <a:xfrm>
            <a:off x="4622439" y="355141"/>
            <a:ext cx="3422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20 jaar de JOJO</a:t>
            </a:r>
          </a:p>
          <a:p>
            <a:r>
              <a:rPr lang="nl-BE" sz="2000" b="1" dirty="0"/>
              <a:t>30 jaar wijk Ten Bosse</a:t>
            </a:r>
          </a:p>
          <a:p>
            <a:r>
              <a:rPr lang="nl-BE" sz="2000" b="1" dirty="0"/>
              <a:t>40 jaar KARPOV</a:t>
            </a:r>
          </a:p>
          <a:p>
            <a:r>
              <a:rPr lang="nl-BE" sz="2000" b="1" dirty="0"/>
              <a:t>40 jaar CULTUURRAAD</a:t>
            </a:r>
          </a:p>
          <a:p>
            <a:r>
              <a:rPr lang="nl-BE" sz="2000" b="1" dirty="0"/>
              <a:t>90 jaar DAVIDSFONDS</a:t>
            </a:r>
          </a:p>
        </p:txBody>
      </p:sp>
      <p:pic>
        <p:nvPicPr>
          <p:cNvPr id="7" name="Picture 8" descr="DE JOJO dan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441"/>
            <a:ext cx="4147775" cy="311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E JOJO-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5820" cy="297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38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C:\Users\lumarten\AppData\Local\Microsoft\Windows\Temporary Internet Files\Content.Outlook\WUQRQH8P\paarden_vet_oplossing (3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53" y="140990"/>
            <a:ext cx="6287963" cy="562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5" y="205645"/>
            <a:ext cx="621506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5468" y="4544024"/>
            <a:ext cx="646812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vak 9"/>
          <p:cNvSpPr txBox="1"/>
          <p:nvPr/>
        </p:nvSpPr>
        <p:spPr>
          <a:xfrm>
            <a:off x="0" y="5906774"/>
            <a:ext cx="9291782" cy="9512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970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263" y="94809"/>
            <a:ext cx="3589791" cy="3589791"/>
          </a:xfrm>
          <a:prstGeom prst="rect">
            <a:avLst/>
          </a:prstGeom>
        </p:spPr>
      </p:pic>
      <p:pic>
        <p:nvPicPr>
          <p:cNvPr id="8" name="Afbeelding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3" y="298008"/>
            <a:ext cx="621506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3001" y="4721277"/>
            <a:ext cx="646812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37" y="94809"/>
            <a:ext cx="3589791" cy="358979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263" y="3777242"/>
            <a:ext cx="2058460" cy="20584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5113" y="3787663"/>
            <a:ext cx="2016048" cy="201604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5308" y="3787663"/>
            <a:ext cx="2037619" cy="203761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5906774"/>
            <a:ext cx="9291782" cy="9512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93154" y="71072"/>
            <a:ext cx="4552737" cy="58357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50010">
              <a:lnSpc>
                <a:spcPct val="115000"/>
              </a:lnSpc>
            </a:pPr>
            <a:r>
              <a:rPr lang="ru-RU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КАРПОВ ПРИНИМАЕТ (1-32)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Карпов принимает своего короля,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мастера, чемпиона- ему мат не поставишь.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лет власти над ладьями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пешки его защищают и конь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 к бою.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белом, на черном ли поле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королям дают шах,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ставят мат и без рокировки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b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КАРПОВ ПОСЕЩАЕТ (33-64)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Карпов посещает свои пешки.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лет борьбы на черном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на белом поле. кони скачут,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слоны бьют врага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ладьи на углах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 битвы. поверенные,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покорные королю,</a:t>
            </a:r>
            <a:endParaRPr lang="nl-B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010">
              <a:lnSpc>
                <a:spcPct val="115000"/>
              </a:lnSpc>
              <a:tabLst>
                <a:tab pos="1333500" algn="l"/>
              </a:tabLst>
            </a:pPr>
            <a:r>
              <a:rPr lang="ru-RU" sz="1200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вечном страхе перед матом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9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43569" y="234664"/>
            <a:ext cx="64005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Binnen witte muren</a:t>
            </a:r>
            <a:endParaRPr lang="nl-BE" sz="2000" dirty="0"/>
          </a:p>
          <a:p>
            <a:r>
              <a:rPr lang="nl-NL" sz="2000" dirty="0"/>
              <a:t> </a:t>
            </a:r>
            <a:endParaRPr lang="nl-BE" sz="2000" dirty="0"/>
          </a:p>
          <a:p>
            <a:r>
              <a:rPr lang="nl-NL" sz="2000" dirty="0"/>
              <a:t> </a:t>
            </a:r>
            <a:r>
              <a:rPr lang="nl-NL" sz="2000" dirty="0" smtClean="0"/>
              <a:t>ik </a:t>
            </a:r>
            <a:r>
              <a:rPr lang="nl-NL" sz="2000" dirty="0"/>
              <a:t>zoek schilders om in hun landschap </a:t>
            </a:r>
            <a:endParaRPr lang="nl-BE" sz="2000" dirty="0"/>
          </a:p>
          <a:p>
            <a:r>
              <a:rPr lang="nl-NL" sz="2000" dirty="0"/>
              <a:t>een weg te vinden, volg het bronzen </a:t>
            </a:r>
            <a:endParaRPr lang="nl-BE" sz="2000" dirty="0"/>
          </a:p>
          <a:p>
            <a:r>
              <a:rPr lang="nl-NL" sz="2000" dirty="0"/>
              <a:t>spoor van beeldhouwers. dansers verleiden </a:t>
            </a:r>
            <a:endParaRPr lang="nl-BE" sz="2000" dirty="0"/>
          </a:p>
          <a:p>
            <a:r>
              <a:rPr lang="nl-NL" sz="2000" dirty="0"/>
              <a:t>in de vlasschaard blauwe meisjes. ik vind </a:t>
            </a:r>
            <a:endParaRPr lang="nl-BE" sz="2000" dirty="0"/>
          </a:p>
          <a:p>
            <a:r>
              <a:rPr lang="nl-NL" sz="2000" dirty="0"/>
              <a:t>de muzikanten van de robijnen jaren, het </a:t>
            </a:r>
            <a:endParaRPr lang="nl-BE" sz="2000" dirty="0"/>
          </a:p>
          <a:p>
            <a:r>
              <a:rPr lang="nl-NL" sz="2000" dirty="0"/>
              <a:t>podium van  Guido Belcanto en De Mens,  </a:t>
            </a:r>
            <a:endParaRPr lang="nl-BE" sz="2000" dirty="0"/>
          </a:p>
          <a:p>
            <a:r>
              <a:rPr lang="nl-NL" sz="2000" dirty="0"/>
              <a:t>de stadsdichter op zoek  naar oude muze. </a:t>
            </a:r>
            <a:endParaRPr lang="nl-BE" sz="2000" dirty="0"/>
          </a:p>
          <a:p>
            <a:r>
              <a:rPr lang="nl-NL" sz="2000" dirty="0"/>
              <a:t> </a:t>
            </a:r>
            <a:endParaRPr lang="nl-BE" sz="2000" dirty="0"/>
          </a:p>
          <a:p>
            <a:r>
              <a:rPr lang="nl-NL" sz="2000" dirty="0"/>
              <a:t>mijn lichaam hongert naar meer brood. </a:t>
            </a:r>
            <a:endParaRPr lang="nl-BE" sz="2000" dirty="0"/>
          </a:p>
          <a:p>
            <a:r>
              <a:rPr lang="nl-NL" sz="2000" dirty="0"/>
              <a:t>ik wil rode bloedcellen verzamelen, </a:t>
            </a:r>
            <a:endParaRPr lang="nl-BE" sz="2000" dirty="0"/>
          </a:p>
          <a:p>
            <a:r>
              <a:rPr lang="nl-NL" sz="2000" dirty="0"/>
              <a:t>niet alleen in de Alpen of op </a:t>
            </a:r>
            <a:r>
              <a:rPr lang="nl-NL" sz="2000" dirty="0" err="1"/>
              <a:t>Machu</a:t>
            </a:r>
            <a:r>
              <a:rPr lang="nl-NL" sz="2000" dirty="0"/>
              <a:t> </a:t>
            </a:r>
            <a:r>
              <a:rPr lang="nl-NL" sz="2000" dirty="0" err="1"/>
              <a:t>Picchu</a:t>
            </a:r>
            <a:r>
              <a:rPr lang="nl-NL" sz="2000" dirty="0"/>
              <a:t>. </a:t>
            </a:r>
            <a:endParaRPr lang="nl-BE" sz="2000" dirty="0"/>
          </a:p>
          <a:p>
            <a:r>
              <a:rPr lang="nl-NL" sz="2000" dirty="0"/>
              <a:t>in jouw meander, Leie, zingt De Kade</a:t>
            </a:r>
            <a:endParaRPr lang="nl-BE" sz="2000" dirty="0"/>
          </a:p>
          <a:p>
            <a:r>
              <a:rPr lang="nl-NL" sz="2000" dirty="0"/>
              <a:t>een nieuwe aria. in jouw tempels wil ik wonen.</a:t>
            </a:r>
            <a:endParaRPr lang="nl-BE" sz="2000" dirty="0"/>
          </a:p>
          <a:p>
            <a:r>
              <a:rPr lang="nl-NL" sz="2000" dirty="0"/>
              <a:t>ik lijn mij aan, volg het pad van suiker en zout, </a:t>
            </a:r>
            <a:endParaRPr lang="nl-BE" sz="2000" dirty="0"/>
          </a:p>
          <a:p>
            <a:r>
              <a:rPr lang="nl-NL" sz="2000" dirty="0"/>
              <a:t>binnen die witte muren, nooit honger</a:t>
            </a:r>
            <a:r>
              <a:rPr lang="nl-NL" sz="2000" dirty="0" smtClean="0"/>
              <a:t>.</a:t>
            </a:r>
            <a:endParaRPr lang="nl-BE" sz="1350" dirty="0"/>
          </a:p>
        </p:txBody>
      </p:sp>
      <p:sp>
        <p:nvSpPr>
          <p:cNvPr id="7" name="Tekstvak 6"/>
          <p:cNvSpPr txBox="1"/>
          <p:nvPr/>
        </p:nvSpPr>
        <p:spPr>
          <a:xfrm>
            <a:off x="0" y="5559199"/>
            <a:ext cx="9144000" cy="12988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5685" y="1680884"/>
            <a:ext cx="4432360" cy="332427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819730" y="234664"/>
            <a:ext cx="31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/>
              <a:t>40 jaar Cultuurraad</a:t>
            </a:r>
            <a:endParaRPr lang="nl-BE" sz="2800" b="1" dirty="0"/>
          </a:p>
        </p:txBody>
      </p:sp>
    </p:spTree>
    <p:extLst>
      <p:ext uri="{BB962C8B-B14F-4D97-AF65-F5344CB8AC3E}">
        <p14:creationId xmlns:p14="http://schemas.microsoft.com/office/powerpoint/2010/main" val="343288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752764" y="3038764"/>
            <a:ext cx="777240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</a:rPr>
              <a:t>……</a:t>
            </a:r>
          </a:p>
          <a:p>
            <a:r>
              <a:rPr lang="nl-NL" sz="2400" dirty="0" smtClean="0">
                <a:solidFill>
                  <a:schemeClr val="bg1"/>
                </a:solidFill>
              </a:rPr>
              <a:t>langs </a:t>
            </a:r>
            <a:r>
              <a:rPr lang="nl-NL" sz="2400" dirty="0">
                <a:solidFill>
                  <a:schemeClr val="bg1"/>
                </a:solidFill>
              </a:rPr>
              <a:t>de gouden rivier stroomde cultuur tot binnen de </a:t>
            </a:r>
            <a:endParaRPr lang="nl-BE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muren van de Leiestad waar academies opnieuw verrijzen, </a:t>
            </a:r>
            <a:endParaRPr lang="nl-BE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 </a:t>
            </a:r>
            <a:endParaRPr lang="nl-BE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eerste stenen zijn besteld voor de langverwachte tempel, </a:t>
            </a:r>
            <a:endParaRPr lang="nl-BE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voor muziek, woord en dans. cultuur heeft vele goden</a:t>
            </a:r>
            <a:endParaRPr lang="nl-BE" sz="2400" dirty="0">
              <a:solidFill>
                <a:schemeClr val="bg1"/>
              </a:solidFill>
            </a:endParaRPr>
          </a:p>
          <a:p>
            <a:r>
              <a:rPr lang="nl-NL" sz="1350" dirty="0">
                <a:solidFill>
                  <a:schemeClr val="bg1"/>
                </a:solidFill>
              </a:rPr>
              <a:t> </a:t>
            </a:r>
            <a:endParaRPr lang="nl-BE" sz="1350" dirty="0">
              <a:solidFill>
                <a:schemeClr val="bg1"/>
              </a:solidFill>
            </a:endParaRPr>
          </a:p>
        </p:txBody>
      </p:sp>
      <p:pic>
        <p:nvPicPr>
          <p:cNvPr id="7" name="Afbeelding 6" descr="davidsfonds 90 jaar 8BI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87" y="219126"/>
            <a:ext cx="1890195" cy="2089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17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7" name="Afbeelding 6" descr="https://scontent-frt3-1.xx.fbcdn.net/v/t1.0-9/13625369_1142381392505580_7904607519712248194_n.jpg?oh=22e019ff9552e8a37ab559b51824031b&amp;oe=58441B1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0" y="378691"/>
            <a:ext cx="7324436" cy="4147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10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 rot="16200000">
            <a:off x="-3050178" y="2375949"/>
            <a:ext cx="660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STAD VAN ALLE SEIZOENEN</a:t>
            </a:r>
          </a:p>
        </p:txBody>
      </p:sp>
      <p:sp>
        <p:nvSpPr>
          <p:cNvPr id="6" name="Tekstvak 5"/>
          <p:cNvSpPr txBox="1"/>
          <p:nvPr/>
        </p:nvSpPr>
        <p:spPr>
          <a:xfrm rot="5400000">
            <a:off x="6226336" y="3198909"/>
            <a:ext cx="521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STAD VAN ALLE SEIZOENEN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015796" y="134523"/>
            <a:ext cx="6816581" cy="676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Onder één </a:t>
            </a:r>
            <a:r>
              <a:rPr lang="nl-NL" sz="2000" b="1" dirty="0" err="1">
                <a:solidFill>
                  <a:schemeClr val="bg1"/>
                </a:solidFill>
              </a:rPr>
              <a:t>hoeTje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			              </a:t>
            </a:r>
            <a:r>
              <a:rPr lang="nl-NL" sz="2000" dirty="0" smtClean="0">
                <a:solidFill>
                  <a:schemeClr val="bg1"/>
                </a:solidFill>
              </a:rPr>
              <a:t>   </a:t>
            </a:r>
            <a:r>
              <a:rPr lang="nl-NL" sz="2000" dirty="0">
                <a:solidFill>
                  <a:schemeClr val="bg1"/>
                </a:solidFill>
              </a:rPr>
              <a:t>		</a:t>
            </a:r>
            <a:r>
              <a:rPr lang="nl-NL" sz="2000" i="1" dirty="0">
                <a:solidFill>
                  <a:schemeClr val="bg1"/>
                </a:solidFill>
              </a:rPr>
              <a:t>Voor Jan </a:t>
            </a:r>
            <a:r>
              <a:rPr lang="nl-NL" sz="2000" i="1" dirty="0" err="1">
                <a:solidFill>
                  <a:schemeClr val="bg1"/>
                </a:solidFill>
              </a:rPr>
              <a:t>Hoet</a:t>
            </a:r>
            <a:r>
              <a:rPr lang="nl-NL" sz="2000" i="1" dirty="0">
                <a:solidFill>
                  <a:schemeClr val="bg1"/>
                </a:solidFill>
              </a:rPr>
              <a:t> 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i="1" dirty="0">
                <a:solidFill>
                  <a:schemeClr val="bg1"/>
                </a:solidFill>
              </a:rPr>
              <a:t>                                                     </a:t>
            </a:r>
            <a:r>
              <a:rPr lang="nl-NL" sz="2000" i="1" dirty="0" smtClean="0">
                <a:solidFill>
                  <a:schemeClr val="bg1"/>
                </a:solidFill>
              </a:rPr>
              <a:t>   Voor </a:t>
            </a:r>
            <a:r>
              <a:rPr lang="nl-NL" sz="2000" i="1" dirty="0">
                <a:solidFill>
                  <a:schemeClr val="bg1"/>
                </a:solidFill>
              </a:rPr>
              <a:t>Jan Vermeulen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 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Jan H. ziet de strakke lijnen, de symmetrie 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van </a:t>
            </a:r>
            <a:r>
              <a:rPr lang="nl-NL" sz="2000" dirty="0" err="1">
                <a:solidFill>
                  <a:schemeClr val="bg1"/>
                </a:solidFill>
              </a:rPr>
              <a:t>Taj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Mahal</a:t>
            </a:r>
            <a:r>
              <a:rPr lang="nl-NL" sz="2000" dirty="0">
                <a:solidFill>
                  <a:schemeClr val="bg1"/>
                </a:solidFill>
              </a:rPr>
              <a:t>. Jan V. ziet de grootse ruimte 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van zijn </a:t>
            </a:r>
            <a:r>
              <a:rPr lang="nl-NL" sz="2000" dirty="0" err="1">
                <a:solidFill>
                  <a:schemeClr val="bg1"/>
                </a:solidFill>
              </a:rPr>
              <a:t>white</a:t>
            </a:r>
            <a:r>
              <a:rPr lang="nl-NL" sz="2000" dirty="0">
                <a:solidFill>
                  <a:schemeClr val="bg1"/>
                </a:solidFill>
              </a:rPr>
              <a:t> house zonder ovaal bureau.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samen zien ze hoger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 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twee neuzen in dezelfde richting. uniek in de politiek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zegt Jan V. een kunst binnen de kunst beaamt  Jan H.  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ik heb het belangrijkste museum van het land fluistert hij. 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het mooiste stadhuis van de provincie staat straks in Deinze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glimlacht jan V. terug. 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 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twee gelijkgestemde pausen zoeken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de beste plaats voor de wijzerplaat die elke maand 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van goed bestuur het uur der waarheid zal bepalen 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 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de neuzen gelijk vinden kunst en politiek elkaar</a:t>
            </a:r>
            <a:endParaRPr lang="nl-BE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onder één </a:t>
            </a:r>
            <a:r>
              <a:rPr lang="nl-NL" sz="2000" dirty="0" err="1">
                <a:solidFill>
                  <a:schemeClr val="bg1"/>
                </a:solidFill>
              </a:rPr>
              <a:t>hoeTje</a:t>
            </a:r>
            <a:r>
              <a:rPr lang="nl-NL" sz="2000" dirty="0">
                <a:solidFill>
                  <a:schemeClr val="bg1"/>
                </a:solidFill>
              </a:rPr>
              <a:t>.</a:t>
            </a:r>
            <a:endParaRPr lang="nl-BE" sz="2000" dirty="0">
              <a:solidFill>
                <a:schemeClr val="bg1"/>
              </a:solidFill>
            </a:endParaRPr>
          </a:p>
          <a:p>
            <a:endParaRPr lang="nl-BE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2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>
          <a:xfrm>
            <a:off x="-9809" y="0"/>
            <a:ext cx="9153809" cy="556029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0" y="5559199"/>
            <a:ext cx="9144000" cy="12988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133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8"/>
            <a:ext cx="4936305" cy="329343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05" y="2561197"/>
            <a:ext cx="4207695" cy="280513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496292" y="4843107"/>
            <a:ext cx="265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chemeClr val="bg1"/>
                </a:solidFill>
              </a:rPr>
              <a:t>12-02-2014</a:t>
            </a:r>
            <a:endParaRPr lang="nl-B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3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4333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98350" y="102712"/>
            <a:ext cx="592805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Eerste spadesteek voor ‘Leiespiegel’</a:t>
            </a:r>
            <a:endParaRPr lang="nl-BE" sz="2400" dirty="0"/>
          </a:p>
          <a:p>
            <a:r>
              <a:rPr lang="nl-BE" sz="2400" dirty="0"/>
              <a:t> </a:t>
            </a:r>
          </a:p>
          <a:p>
            <a:r>
              <a:rPr lang="nl-BE" sz="2400" dirty="0"/>
              <a:t> </a:t>
            </a:r>
          </a:p>
          <a:p>
            <a:r>
              <a:rPr lang="nl-BE" sz="2400" dirty="0"/>
              <a:t>steek mijn oever, maar breek mij niet.</a:t>
            </a:r>
          </a:p>
          <a:p>
            <a:r>
              <a:rPr lang="nl-BE" sz="2400" dirty="0"/>
              <a:t>laat uit de put het glas verrijzen </a:t>
            </a:r>
          </a:p>
          <a:p>
            <a:r>
              <a:rPr lang="nl-BE" sz="2400" dirty="0"/>
              <a:t>van en voor de stad. steek de spade, </a:t>
            </a:r>
          </a:p>
          <a:p>
            <a:r>
              <a:rPr lang="nl-BE" sz="2400" dirty="0"/>
              <a:t>leg in mijn schoot de eerste steen.</a:t>
            </a:r>
          </a:p>
          <a:p>
            <a:r>
              <a:rPr lang="nl-BE" sz="2400" dirty="0"/>
              <a:t> </a:t>
            </a:r>
          </a:p>
          <a:p>
            <a:r>
              <a:rPr lang="nl-BE" sz="2400" dirty="0"/>
              <a:t>langs de kade geleid, spiegel ik straks</a:t>
            </a:r>
          </a:p>
          <a:p>
            <a:r>
              <a:rPr lang="nl-BE" sz="2400" dirty="0"/>
              <a:t>mijn rug in de muren van dit huis</a:t>
            </a:r>
          </a:p>
          <a:p>
            <a:r>
              <a:rPr lang="nl-BE" sz="1350" b="1" dirty="0"/>
              <a:t> </a:t>
            </a:r>
            <a:endParaRPr lang="nl-BE" sz="1350" dirty="0"/>
          </a:p>
          <a:p>
            <a:endParaRPr lang="nl-BE" sz="1350" dirty="0"/>
          </a:p>
        </p:txBody>
      </p:sp>
      <p:sp>
        <p:nvSpPr>
          <p:cNvPr id="7" name="Tekstvak 6"/>
          <p:cNvSpPr txBox="1"/>
          <p:nvPr/>
        </p:nvSpPr>
        <p:spPr>
          <a:xfrm>
            <a:off x="0" y="5559199"/>
            <a:ext cx="9144000" cy="12988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1530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r="18166"/>
          <a:stretch/>
        </p:blipFill>
        <p:spPr>
          <a:xfrm>
            <a:off x="979055" y="0"/>
            <a:ext cx="7056582" cy="685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1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r="18166"/>
          <a:stretch/>
        </p:blipFill>
        <p:spPr>
          <a:xfrm>
            <a:off x="979055" y="0"/>
            <a:ext cx="7056582" cy="685195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67312" y="537805"/>
            <a:ext cx="603705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Leiespiegel   </a:t>
            </a:r>
          </a:p>
          <a:p>
            <a:r>
              <a:rPr lang="nl-BE" sz="2400" dirty="0"/>
              <a:t> </a:t>
            </a:r>
          </a:p>
          <a:p>
            <a:r>
              <a:rPr lang="nl-BE" sz="2400" dirty="0"/>
              <a:t> </a:t>
            </a:r>
          </a:p>
          <a:p>
            <a:r>
              <a:rPr lang="nl-BE" sz="2400" dirty="0"/>
              <a:t>langs mijn oever die vlas droeg, spiegel ik mij </a:t>
            </a:r>
          </a:p>
          <a:p>
            <a:r>
              <a:rPr lang="nl-BE" sz="2400" dirty="0"/>
              <a:t>in dit glas van alle seizoenen, oog in oog. hier </a:t>
            </a:r>
          </a:p>
          <a:p>
            <a:r>
              <a:rPr lang="nl-BE" sz="2400" dirty="0"/>
              <a:t>wordt ontmoet, varen schepenen  af en aan </a:t>
            </a:r>
          </a:p>
          <a:p>
            <a:r>
              <a:rPr lang="nl-BE" sz="2400" dirty="0"/>
              <a:t>naar het nest van kip en ei.  </a:t>
            </a:r>
          </a:p>
          <a:p>
            <a:r>
              <a:rPr lang="nl-BE" sz="2400" dirty="0"/>
              <a:t> </a:t>
            </a:r>
          </a:p>
          <a:p>
            <a:r>
              <a:rPr lang="nl-BE" sz="2400" dirty="0"/>
              <a:t>in spiegels dansen bomen, draag ik boten </a:t>
            </a:r>
          </a:p>
          <a:p>
            <a:r>
              <a:rPr lang="nl-BE" sz="2400" dirty="0"/>
              <a:t>op mijn rug. over de kade laat ik het huis </a:t>
            </a:r>
          </a:p>
          <a:p>
            <a:r>
              <a:rPr lang="nl-BE" sz="2400" dirty="0"/>
              <a:t>onderlopen. stadhuis en ik, </a:t>
            </a:r>
          </a:p>
          <a:p>
            <a:r>
              <a:rPr lang="nl-BE" sz="2400" dirty="0"/>
              <a:t>wij wonen in elkaar.  </a:t>
            </a:r>
          </a:p>
          <a:p>
            <a:r>
              <a:rPr lang="nl-BE" sz="1350" b="1" dirty="0"/>
              <a:t> </a:t>
            </a:r>
            <a:endParaRPr lang="nl-BE" sz="1350" dirty="0"/>
          </a:p>
          <a:p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306029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7358" y="513806"/>
            <a:ext cx="4110448" cy="30828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8413" y="513805"/>
            <a:ext cx="4110447" cy="308283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32220" cy="411044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-1351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89381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9" name="Afbeelding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65" y="0"/>
            <a:ext cx="5957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4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4" r="21299" b="14106"/>
          <a:stretch/>
        </p:blipFill>
        <p:spPr>
          <a:xfrm>
            <a:off x="6761018" y="3828472"/>
            <a:ext cx="2382982" cy="302952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t="5102" r="23639"/>
          <a:stretch/>
        </p:blipFill>
        <p:spPr>
          <a:xfrm>
            <a:off x="0" y="-124692"/>
            <a:ext cx="3870036" cy="386541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4" t="3628" r="1704" b="4577"/>
          <a:stretch/>
        </p:blipFill>
        <p:spPr>
          <a:xfrm>
            <a:off x="6412335" y="10908"/>
            <a:ext cx="2710387" cy="37390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" r="18866" b="4380"/>
          <a:stretch/>
        </p:blipFill>
        <p:spPr>
          <a:xfrm>
            <a:off x="4038716" y="0"/>
            <a:ext cx="2204938" cy="374996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1984" y="4207163"/>
            <a:ext cx="3029528" cy="227214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4500" y="4207162"/>
            <a:ext cx="3029529" cy="22721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639" y="4207162"/>
            <a:ext cx="3029530" cy="22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60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2" b="6936"/>
          <a:stretch/>
        </p:blipFill>
        <p:spPr>
          <a:xfrm>
            <a:off x="0" y="0"/>
            <a:ext cx="9144000" cy="452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69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 b="13131"/>
          <a:stretch/>
        </p:blipFill>
        <p:spPr>
          <a:xfrm>
            <a:off x="0" y="0"/>
            <a:ext cx="9144000" cy="42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83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9" name="Afbeelding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5" y="0"/>
            <a:ext cx="2586180" cy="331123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12343"/>
          <a:stretch/>
        </p:blipFill>
        <p:spPr>
          <a:xfrm>
            <a:off x="5523344" y="0"/>
            <a:ext cx="3620656" cy="33112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3612" y="3757346"/>
            <a:ext cx="3571392" cy="267854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6288"/>
          <a:stretch/>
        </p:blipFill>
        <p:spPr>
          <a:xfrm>
            <a:off x="0" y="0"/>
            <a:ext cx="2937165" cy="24416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1617"/>
            <a:ext cx="2954690" cy="444038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0581" y="3754581"/>
            <a:ext cx="3546764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0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AutoShape 2" descr="https://mail.telenet.be/service/home/~/?auth=co&amp;loc=nl&amp;id=266384&amp;part=2"/>
          <p:cNvSpPr>
            <a:spLocks noChangeAspect="1" noChangeArrowheads="1"/>
          </p:cNvSpPr>
          <p:nvPr/>
        </p:nvSpPr>
        <p:spPr bwMode="auto">
          <a:xfrm>
            <a:off x="63500" y="-136525"/>
            <a:ext cx="7496175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1" r="22107"/>
          <a:stretch/>
        </p:blipFill>
        <p:spPr>
          <a:xfrm>
            <a:off x="-1" y="3473111"/>
            <a:ext cx="2161309" cy="338488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92" y="3492854"/>
            <a:ext cx="4735208" cy="336514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1587" b="12983"/>
          <a:stretch/>
        </p:blipFill>
        <p:spPr>
          <a:xfrm>
            <a:off x="1787238" y="-112420"/>
            <a:ext cx="2429164" cy="360527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9199"/>
          <a:stretch/>
        </p:blipFill>
        <p:spPr>
          <a:xfrm>
            <a:off x="4216402" y="-103323"/>
            <a:ext cx="2678545" cy="3619893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r="30783" b="10124"/>
          <a:stretch/>
        </p:blipFill>
        <p:spPr>
          <a:xfrm>
            <a:off x="-18473" y="-88174"/>
            <a:ext cx="1858786" cy="2397265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"/>
          <a:stretch/>
        </p:blipFill>
        <p:spPr>
          <a:xfrm>
            <a:off x="6794195" y="-103323"/>
            <a:ext cx="2437116" cy="2449359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4" r="18839"/>
          <a:stretch/>
        </p:blipFill>
        <p:spPr>
          <a:xfrm>
            <a:off x="6248285" y="3516570"/>
            <a:ext cx="3073979" cy="34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3762103" y="179249"/>
            <a:ext cx="538189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Stadsgezicht</a:t>
            </a:r>
            <a:endParaRPr lang="nl-BE" dirty="0"/>
          </a:p>
          <a:p>
            <a:r>
              <a:rPr lang="nl-BE" b="1" dirty="0"/>
              <a:t> 		</a:t>
            </a:r>
            <a:r>
              <a:rPr lang="nl-BE" sz="1400" b="1" dirty="0"/>
              <a:t>Bedankt Martin Carrette</a:t>
            </a:r>
            <a:endParaRPr lang="nl-BE" sz="1400" dirty="0"/>
          </a:p>
          <a:p>
            <a:r>
              <a:rPr lang="nl-BE" sz="1400" dirty="0"/>
              <a:t>                        </a:t>
            </a:r>
            <a:r>
              <a:rPr lang="nl-BE" sz="1400" dirty="0" smtClean="0"/>
              <a:t>Ode </a:t>
            </a:r>
            <a:r>
              <a:rPr lang="nl-BE" sz="1400" dirty="0"/>
              <a:t>aan de eerste stadsdichter van Deinze (2010-2013)</a:t>
            </a:r>
          </a:p>
          <a:p>
            <a:r>
              <a:rPr lang="nl-BE" dirty="0"/>
              <a:t>  </a:t>
            </a:r>
          </a:p>
          <a:p>
            <a:r>
              <a:rPr lang="nl-BE" dirty="0"/>
              <a:t>minzaam las hij met zijn diepe stem </a:t>
            </a:r>
          </a:p>
          <a:p>
            <a:r>
              <a:rPr lang="nl-BE" dirty="0"/>
              <a:t>zijn gedichten over </a:t>
            </a:r>
            <a:r>
              <a:rPr lang="nl-BE" dirty="0" err="1"/>
              <a:t>Wontergem</a:t>
            </a:r>
            <a:r>
              <a:rPr lang="nl-BE" dirty="0"/>
              <a:t>, Vinkt,</a:t>
            </a:r>
          </a:p>
          <a:p>
            <a:r>
              <a:rPr lang="nl-BE" dirty="0" err="1"/>
              <a:t>Grammene</a:t>
            </a:r>
            <a:r>
              <a:rPr lang="nl-BE" dirty="0"/>
              <a:t>, Blauwe meisjes in </a:t>
            </a:r>
            <a:r>
              <a:rPr lang="nl-BE" dirty="0" err="1"/>
              <a:t>Gottem</a:t>
            </a:r>
            <a:endParaRPr lang="nl-BE" dirty="0"/>
          </a:p>
          <a:p>
            <a:r>
              <a:rPr lang="nl-BE" dirty="0" err="1"/>
              <a:t>Astene</a:t>
            </a:r>
            <a:r>
              <a:rPr lang="nl-BE" dirty="0"/>
              <a:t> Sas, Zeveren of De Kasteeldreef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hij schreef altijd en overal, over </a:t>
            </a:r>
            <a:r>
              <a:rPr lang="nl-BE" dirty="0" err="1"/>
              <a:t>Raveel</a:t>
            </a:r>
            <a:endParaRPr lang="nl-BE" dirty="0"/>
          </a:p>
          <a:p>
            <a:r>
              <a:rPr lang="nl-BE" dirty="0"/>
              <a:t>en </a:t>
            </a:r>
            <a:r>
              <a:rPr lang="nl-BE" dirty="0" err="1"/>
              <a:t>Canteclaer</a:t>
            </a:r>
            <a:r>
              <a:rPr lang="nl-BE" dirty="0"/>
              <a:t>,  over mensen en landerijen</a:t>
            </a:r>
          </a:p>
          <a:p>
            <a:r>
              <a:rPr lang="nl-BE" dirty="0"/>
              <a:t>de Hoorn van Afrika, het </a:t>
            </a:r>
            <a:r>
              <a:rPr lang="nl-BE" dirty="0" err="1"/>
              <a:t>Vinktse</a:t>
            </a:r>
            <a:r>
              <a:rPr lang="nl-BE" dirty="0"/>
              <a:t> monument</a:t>
            </a:r>
          </a:p>
          <a:p>
            <a:r>
              <a:rPr lang="nl-BE" dirty="0"/>
              <a:t>ook bij beeldhouwkunst en schilderijen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minzaam blijft de stadsdichter aanwezig</a:t>
            </a:r>
          </a:p>
          <a:p>
            <a:r>
              <a:rPr lang="nl-BE" dirty="0"/>
              <a:t>in zijn haiku’s rusten de seizoenen. verheugd</a:t>
            </a:r>
          </a:p>
          <a:p>
            <a:r>
              <a:rPr lang="nl-BE" dirty="0"/>
              <a:t>van dichten legde hij in zijn geboortedorp</a:t>
            </a:r>
          </a:p>
          <a:p>
            <a:r>
              <a:rPr lang="nl-BE" dirty="0"/>
              <a:t>woorden op de planken van zijn jeugd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zijn poëziering rond de stad sloot zich </a:t>
            </a:r>
          </a:p>
          <a:p>
            <a:r>
              <a:rPr lang="nl-BE" dirty="0"/>
              <a:t>kaart na kaart bij ieder STADSGE </a:t>
            </a:r>
            <a:r>
              <a:rPr lang="nl-BE" dirty="0" err="1"/>
              <a:t>z</a:t>
            </a:r>
            <a:r>
              <a:rPr lang="nl-BE" dirty="0"/>
              <a:t>/d ICHT</a:t>
            </a:r>
          </a:p>
          <a:p>
            <a:r>
              <a:rPr lang="nl-BE" dirty="0"/>
              <a:t>onnavolgbaar en met passie schreef hij, </a:t>
            </a:r>
          </a:p>
          <a:p>
            <a:r>
              <a:rPr lang="nl-BE" dirty="0"/>
              <a:t>debiteerde hij, heeft hij zijn stad gedicht.</a:t>
            </a:r>
          </a:p>
          <a:p>
            <a:r>
              <a:rPr lang="nl-BE" dirty="0"/>
              <a:t> 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1994" y="1552488"/>
            <a:ext cx="6277667" cy="35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AutoShape 2" descr="https://mail.telenet.be/service/home/~/?auth=co&amp;loc=nl&amp;id=266384&amp;part=2"/>
          <p:cNvSpPr>
            <a:spLocks noChangeAspect="1" noChangeArrowheads="1"/>
          </p:cNvSpPr>
          <p:nvPr/>
        </p:nvSpPr>
        <p:spPr bwMode="auto">
          <a:xfrm>
            <a:off x="63500" y="-136525"/>
            <a:ext cx="7496175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6217" cy="535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8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AutoShape 2" descr="https://mail.telenet.be/service/home/~/?auth=co&amp;loc=nl&amp;id=266384&amp;part=2"/>
          <p:cNvSpPr>
            <a:spLocks noChangeAspect="1" noChangeArrowheads="1"/>
          </p:cNvSpPr>
          <p:nvPr/>
        </p:nvSpPr>
        <p:spPr bwMode="auto">
          <a:xfrm>
            <a:off x="63500" y="-136525"/>
            <a:ext cx="7496175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11233" r="21098" b="456"/>
          <a:stretch/>
        </p:blipFill>
        <p:spPr>
          <a:xfrm>
            <a:off x="4581236" y="-13321"/>
            <a:ext cx="4562764" cy="53733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061" r="45580" b="20214"/>
          <a:stretch/>
        </p:blipFill>
        <p:spPr>
          <a:xfrm>
            <a:off x="0" y="-1"/>
            <a:ext cx="4617674" cy="537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0178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64227" y="205032"/>
            <a:ext cx="4418609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Tussen lippen en wijn</a:t>
            </a:r>
            <a:endParaRPr lang="nl-BE" dirty="0"/>
          </a:p>
          <a:p>
            <a:r>
              <a:rPr lang="nl-BE" b="1" dirty="0"/>
              <a:t>         </a:t>
            </a:r>
            <a:endParaRPr lang="nl-BE" dirty="0"/>
          </a:p>
          <a:p>
            <a:r>
              <a:rPr lang="nl-BE" b="1" dirty="0"/>
              <a:t>  </a:t>
            </a:r>
            <a:endParaRPr lang="nl-BE" dirty="0"/>
          </a:p>
          <a:p>
            <a:r>
              <a:rPr lang="nl-BE" dirty="0"/>
              <a:t>hij bekijkt haar zijwaarts. zijn vingers		</a:t>
            </a:r>
          </a:p>
          <a:p>
            <a:r>
              <a:rPr lang="nl-BE" dirty="0"/>
              <a:t>draaien haar. in kaarslicht omarmt hij		</a:t>
            </a:r>
          </a:p>
          <a:p>
            <a:r>
              <a:rPr lang="nl-BE" dirty="0"/>
              <a:t>de rijpheid. bedacht op kristal beweegt		</a:t>
            </a:r>
          </a:p>
          <a:p>
            <a:r>
              <a:rPr lang="nl-BE" dirty="0"/>
              <a:t>hij haar, op het ritme van de wals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de neus diep, de ogen gesloten ruikt hij</a:t>
            </a:r>
          </a:p>
          <a:p>
            <a:r>
              <a:rPr lang="nl-BE" dirty="0"/>
              <a:t>haar, rode vruchten. bedriegt zij hem	</a:t>
            </a:r>
          </a:p>
          <a:p>
            <a:r>
              <a:rPr lang="nl-BE" dirty="0"/>
              <a:t>met kruiden, het verborgen hout		</a:t>
            </a:r>
          </a:p>
          <a:p>
            <a:r>
              <a:rPr lang="nl-BE" dirty="0"/>
              <a:t>of dat puntje chocolade ?			</a:t>
            </a:r>
          </a:p>
          <a:p>
            <a:r>
              <a:rPr lang="nl-BE" b="1" dirty="0"/>
              <a:t> </a:t>
            </a:r>
            <a:endParaRPr lang="nl-BE" dirty="0"/>
          </a:p>
          <a:p>
            <a:r>
              <a:rPr lang="nl-BE" dirty="0"/>
              <a:t>aangezogen adem aait zijn tong </a:t>
            </a:r>
          </a:p>
          <a:p>
            <a:r>
              <a:rPr lang="nl-BE" dirty="0"/>
              <a:t>die rolt tussen zoet en zuur. </a:t>
            </a:r>
          </a:p>
          <a:p>
            <a:r>
              <a:rPr lang="nl-BE" dirty="0"/>
              <a:t>speurend naar bitterheid en evenwicht		</a:t>
            </a:r>
          </a:p>
          <a:p>
            <a:r>
              <a:rPr lang="nl-BE" dirty="0"/>
              <a:t>wordt hij door de droesem verleid 		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ze geeft hem alles. hij neemt haar vol </a:t>
            </a:r>
          </a:p>
          <a:p>
            <a:r>
              <a:rPr lang="nl-BE" dirty="0"/>
              <a:t>en gulzig, laat haar weer los. hij twijfelt</a:t>
            </a:r>
          </a:p>
          <a:p>
            <a:r>
              <a:rPr lang="nl-BE" dirty="0"/>
              <a:t>hoe ver de jaren reiken, wil haar terug zien.</a:t>
            </a:r>
          </a:p>
          <a:p>
            <a:r>
              <a:rPr lang="nl-BE" dirty="0"/>
              <a:t>tussen lippen en wijn, het betraande glas</a:t>
            </a:r>
          </a:p>
          <a:p>
            <a:r>
              <a:rPr lang="nl-BE" sz="1350" b="1" dirty="0"/>
              <a:t> </a:t>
            </a:r>
            <a:endParaRPr lang="nl-BE" sz="1350" dirty="0"/>
          </a:p>
          <a:p>
            <a:r>
              <a:rPr lang="nl-BE" sz="1350" b="1" dirty="0"/>
              <a:t> </a:t>
            </a:r>
            <a:endParaRPr lang="nl-BE" sz="1350" dirty="0"/>
          </a:p>
        </p:txBody>
      </p:sp>
      <p:pic>
        <p:nvPicPr>
          <p:cNvPr id="7" name="Picture 2" descr="https://scontent.xx.fbcdn.net/hphotos-xfp1/t31.0-8/10547072_799499723472565_5037282555469716132_o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5" t="30207" r="13763" b="30512"/>
          <a:stretch/>
        </p:blipFill>
        <p:spPr bwMode="auto">
          <a:xfrm>
            <a:off x="5966427" y="114778"/>
            <a:ext cx="2608745" cy="2332331"/>
          </a:xfrm>
          <a:prstGeom prst="rect">
            <a:avLst/>
          </a:prstGeom>
          <a:noFill/>
          <a:extLst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27" y="2412561"/>
            <a:ext cx="2608745" cy="39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9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18" y="64655"/>
            <a:ext cx="5001948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1"/>
          <a:stretch/>
        </p:blipFill>
        <p:spPr>
          <a:xfrm>
            <a:off x="0" y="1594652"/>
            <a:ext cx="9144000" cy="3343564"/>
          </a:xfrm>
          <a:prstGeom prst="rect">
            <a:avLst/>
          </a:prstGeom>
        </p:spPr>
      </p:pic>
      <p:sp>
        <p:nvSpPr>
          <p:cNvPr id="2" name="Ovaal 1"/>
          <p:cNvSpPr/>
          <p:nvPr/>
        </p:nvSpPr>
        <p:spPr>
          <a:xfrm>
            <a:off x="3657600" y="3683726"/>
            <a:ext cx="914400" cy="9144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674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1"/>
          <a:stretch/>
        </p:blipFill>
        <p:spPr>
          <a:xfrm>
            <a:off x="0" y="1566943"/>
            <a:ext cx="9144000" cy="3343564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023621" y="187812"/>
            <a:ext cx="702801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Bypass</a:t>
            </a:r>
            <a:endParaRPr lang="nl-BE" sz="2400" dirty="0"/>
          </a:p>
          <a:p>
            <a:r>
              <a:rPr lang="nl-BE" sz="2400" dirty="0"/>
              <a:t>  </a:t>
            </a:r>
          </a:p>
          <a:p>
            <a:r>
              <a:rPr lang="nl-BE" sz="2400" dirty="0"/>
              <a:t>de ramen dicht, geen zuurstof meer,</a:t>
            </a:r>
          </a:p>
          <a:p>
            <a:r>
              <a:rPr lang="nl-BE" sz="2400" dirty="0"/>
              <a:t>bezweken onder een verkeersinfarct,</a:t>
            </a:r>
          </a:p>
          <a:p>
            <a:r>
              <a:rPr lang="nl-BE" sz="2400" dirty="0"/>
              <a:t>leeggezogen door grote reuzen. </a:t>
            </a:r>
          </a:p>
          <a:p>
            <a:r>
              <a:rPr lang="nl-BE" sz="2400" dirty="0"/>
              <a:t> </a:t>
            </a:r>
          </a:p>
          <a:p>
            <a:r>
              <a:rPr lang="nl-BE" sz="2400" dirty="0"/>
              <a:t>in onbewoonde holen wachten kabouters</a:t>
            </a:r>
          </a:p>
          <a:p>
            <a:r>
              <a:rPr lang="nl-BE" sz="2400" dirty="0"/>
              <a:t>op nieuwe uitstalramen, op nieuwe ogen</a:t>
            </a:r>
          </a:p>
          <a:p>
            <a:r>
              <a:rPr lang="nl-BE" sz="2400" dirty="0"/>
              <a:t>van grote mensen die terug zullen komen,</a:t>
            </a:r>
          </a:p>
          <a:p>
            <a:r>
              <a:rPr lang="nl-BE" sz="2400" dirty="0"/>
              <a:t>over de brug, over de gouden rivier</a:t>
            </a:r>
          </a:p>
          <a:p>
            <a:r>
              <a:rPr lang="nl-BE" sz="2400" dirty="0"/>
              <a:t> </a:t>
            </a:r>
          </a:p>
          <a:p>
            <a:r>
              <a:rPr lang="nl-BE" sz="2400" dirty="0"/>
              <a:t>dat is wat artsen zeggen: zonder zuurstof, met</a:t>
            </a:r>
          </a:p>
          <a:p>
            <a:r>
              <a:rPr lang="nl-BE" sz="2400" dirty="0"/>
              <a:t>éénrichtingsverkeer kan je hart niet overleven. </a:t>
            </a:r>
          </a:p>
          <a:p>
            <a:r>
              <a:rPr lang="nl-BE" sz="2400" dirty="0"/>
              <a:t>een bypass tussen groene longen en lege kamers </a:t>
            </a:r>
          </a:p>
          <a:p>
            <a:r>
              <a:rPr lang="nl-BE" sz="2400" dirty="0"/>
              <a:t>opent deuren. nieuwe gordijnen worden besteld</a:t>
            </a:r>
          </a:p>
          <a:p>
            <a:r>
              <a:rPr lang="nl-BE" sz="2400" dirty="0"/>
              <a:t> </a:t>
            </a:r>
          </a:p>
          <a:p>
            <a:r>
              <a:rPr lang="nl-BE" sz="2400" dirty="0"/>
              <a:t> </a:t>
            </a:r>
          </a:p>
          <a:p>
            <a:r>
              <a:rPr lang="nl-BE" sz="2400" b="1" dirty="0"/>
              <a:t> 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23701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18" y="64655"/>
            <a:ext cx="5001948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23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7" t="10507" r="36734" b="34743"/>
          <a:stretch/>
        </p:blipFill>
        <p:spPr>
          <a:xfrm>
            <a:off x="2697018" y="0"/>
            <a:ext cx="3860800" cy="516235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697018" y="5320145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</a:rPr>
              <a:t>Bedankt Roel Richelieu Van Londersele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6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0"/>
          <a:stretch/>
        </p:blipFill>
        <p:spPr>
          <a:xfrm>
            <a:off x="0" y="0"/>
            <a:ext cx="4054764" cy="43872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64" y="969818"/>
            <a:ext cx="5126183" cy="341745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4387273" y="304800"/>
            <a:ext cx="3759200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</a:rPr>
              <a:t>BEDANKT               YVES VANDURME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0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2"/>
          <a:srcRect l="41777" t="13801" r="32133" b="14830"/>
          <a:stretch/>
        </p:blipFill>
        <p:spPr bwMode="auto">
          <a:xfrm>
            <a:off x="101599" y="0"/>
            <a:ext cx="3574473" cy="5440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3987676" y="122525"/>
            <a:ext cx="3595378" cy="54707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b="1" dirty="0"/>
              <a:t>Herfst</a:t>
            </a:r>
            <a:endParaRPr lang="nl-BE" sz="1600" dirty="0"/>
          </a:p>
          <a:p>
            <a:r>
              <a:rPr lang="nl-BE" sz="1600" b="1" dirty="0"/>
              <a:t> </a:t>
            </a:r>
            <a:endParaRPr lang="nl-BE" sz="1600" dirty="0"/>
          </a:p>
          <a:p>
            <a:r>
              <a:rPr lang="nl-BE" sz="1600" dirty="0"/>
              <a:t>in september bloedt de zomer leeg</a:t>
            </a:r>
          </a:p>
          <a:p>
            <a:r>
              <a:rPr lang="nl-BE" sz="1600" dirty="0"/>
              <a:t>uitverkocht de papieren bloemen.</a:t>
            </a:r>
          </a:p>
          <a:p>
            <a:r>
              <a:rPr lang="nl-BE" sz="1600" dirty="0"/>
              <a:t>akkers bevrijd van laatste vrucht</a:t>
            </a:r>
          </a:p>
          <a:p>
            <a:r>
              <a:rPr lang="nl-BE" sz="1600" dirty="0"/>
              <a:t>keren zich om en slapen hun winter.</a:t>
            </a:r>
          </a:p>
          <a:p>
            <a:r>
              <a:rPr lang="nl-BE" sz="1600" dirty="0"/>
              <a:t> </a:t>
            </a:r>
          </a:p>
          <a:p>
            <a:r>
              <a:rPr lang="nl-BE" sz="1600" dirty="0"/>
              <a:t>in de gele beukenhaag van oktober</a:t>
            </a:r>
          </a:p>
          <a:p>
            <a:r>
              <a:rPr lang="nl-BE" sz="1600" dirty="0"/>
              <a:t>herkennen we de bek van de merel niet.</a:t>
            </a:r>
          </a:p>
          <a:p>
            <a:r>
              <a:rPr lang="nl-BE" sz="1600" dirty="0"/>
              <a:t>haar gevlekte huid plukt vergeten appels,</a:t>
            </a:r>
          </a:p>
          <a:p>
            <a:r>
              <a:rPr lang="nl-BE" sz="1600" dirty="0"/>
              <a:t>voldaan breken spinnen hun web af.</a:t>
            </a:r>
          </a:p>
          <a:p>
            <a:r>
              <a:rPr lang="nl-BE" sz="1600" dirty="0"/>
              <a:t> </a:t>
            </a:r>
          </a:p>
          <a:p>
            <a:r>
              <a:rPr lang="nl-BE" sz="1600" dirty="0"/>
              <a:t>de kilte van november </a:t>
            </a:r>
            <a:r>
              <a:rPr lang="nl-BE" sz="1600" dirty="0" err="1"/>
              <a:t>wingert</a:t>
            </a:r>
            <a:r>
              <a:rPr lang="nl-BE" sz="1600" dirty="0"/>
              <a:t> zich</a:t>
            </a:r>
          </a:p>
          <a:p>
            <a:r>
              <a:rPr lang="nl-BE" sz="1600" dirty="0"/>
              <a:t>over verloren stenen en kruisen.</a:t>
            </a:r>
          </a:p>
          <a:p>
            <a:r>
              <a:rPr lang="nl-BE" sz="1600" dirty="0"/>
              <a:t>zij luistert naar de populieren</a:t>
            </a:r>
          </a:p>
          <a:p>
            <a:r>
              <a:rPr lang="nl-BE" sz="1600" dirty="0"/>
              <a:t>die zwijgen in hun eksters</a:t>
            </a:r>
          </a:p>
          <a:p>
            <a:r>
              <a:rPr lang="nl-BE" sz="1600" dirty="0"/>
              <a:t> </a:t>
            </a:r>
          </a:p>
          <a:p>
            <a:r>
              <a:rPr lang="nl-BE" sz="1600" dirty="0"/>
              <a:t>herfst is een grootmoeder</a:t>
            </a:r>
          </a:p>
          <a:p>
            <a:r>
              <a:rPr lang="nl-BE" sz="1600" dirty="0"/>
              <a:t>die met trage appelhanden</a:t>
            </a:r>
          </a:p>
          <a:p>
            <a:r>
              <a:rPr lang="nl-BE" sz="1600" dirty="0"/>
              <a:t>verdorde bloem en eksterogen</a:t>
            </a:r>
          </a:p>
          <a:p>
            <a:r>
              <a:rPr lang="nl-BE" sz="1600" dirty="0"/>
              <a:t>zwijgt in haar fiere vruchten.</a:t>
            </a:r>
          </a:p>
          <a:p>
            <a:endParaRPr lang="nl-BE" sz="1350" dirty="0"/>
          </a:p>
        </p:txBody>
      </p:sp>
      <p:sp>
        <p:nvSpPr>
          <p:cNvPr id="7" name="Tekstvak 6"/>
          <p:cNvSpPr txBox="1"/>
          <p:nvPr/>
        </p:nvSpPr>
        <p:spPr>
          <a:xfrm>
            <a:off x="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96280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AutoShape 2" descr="https://mail.telenet.be/service/home/~/?auth=co&amp;loc=nl&amp;id=266384&amp;part=2"/>
          <p:cNvSpPr>
            <a:spLocks noChangeAspect="1" noChangeArrowheads="1"/>
          </p:cNvSpPr>
          <p:nvPr/>
        </p:nvSpPr>
        <p:spPr bwMode="auto">
          <a:xfrm>
            <a:off x="63500" y="-136525"/>
            <a:ext cx="7496175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8" t="10942" r="32828" b="32727"/>
          <a:stretch/>
        </p:blipFill>
        <p:spPr>
          <a:xfrm>
            <a:off x="3405186" y="0"/>
            <a:ext cx="5180144" cy="694014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5" y="-1"/>
            <a:ext cx="2503168" cy="337127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3898"/>
            <a:ext cx="2463076" cy="328410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315855" y="692727"/>
            <a:ext cx="207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</a:rPr>
              <a:t>BEDANKT</a:t>
            </a:r>
          </a:p>
          <a:p>
            <a:r>
              <a:rPr lang="nl-BE" b="1" dirty="0" smtClean="0">
                <a:solidFill>
                  <a:schemeClr val="bg1"/>
                </a:solidFill>
              </a:rPr>
              <a:t>ANNELIES SMET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12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4" r="30866"/>
          <a:stretch/>
        </p:blipFill>
        <p:spPr>
          <a:xfrm>
            <a:off x="0" y="-1"/>
            <a:ext cx="1693200" cy="560647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 t="6184" r="14075"/>
          <a:stretch/>
        </p:blipFill>
        <p:spPr>
          <a:xfrm rot="5400000">
            <a:off x="3673999" y="223747"/>
            <a:ext cx="5693746" cy="524625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47274" y="3713017"/>
            <a:ext cx="2207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</a:rPr>
              <a:t>BEDANKT</a:t>
            </a:r>
          </a:p>
          <a:p>
            <a:endParaRPr lang="nl-BE" b="1" dirty="0">
              <a:solidFill>
                <a:schemeClr val="bg1"/>
              </a:solidFill>
            </a:endParaRPr>
          </a:p>
          <a:p>
            <a:r>
              <a:rPr lang="nl-BE" b="1" dirty="0" smtClean="0">
                <a:solidFill>
                  <a:schemeClr val="bg1"/>
                </a:solidFill>
              </a:rPr>
              <a:t>STEF VAN VYNCKT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07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410417"/>
            <a:ext cx="6428509" cy="51435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497572" y="539727"/>
            <a:ext cx="8363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mijn stad</a:t>
            </a:r>
            <a:endParaRPr lang="nl-BE" sz="2400" dirty="0"/>
          </a:p>
          <a:p>
            <a:r>
              <a:rPr lang="nl-NL" sz="2400" dirty="0"/>
              <a:t> </a:t>
            </a:r>
            <a:endParaRPr lang="nl-BE" sz="2400" dirty="0"/>
          </a:p>
          <a:p>
            <a:r>
              <a:rPr lang="nl-NL" sz="2400" dirty="0"/>
              <a:t>omdat ik hier nooit in een kraambed heb gelegen,  hier</a:t>
            </a:r>
            <a:endParaRPr lang="nl-BE" sz="2400" dirty="0"/>
          </a:p>
          <a:p>
            <a:r>
              <a:rPr lang="nl-NL" sz="2400" dirty="0"/>
              <a:t>geen wortels noch van vader noch van moeder had; omdat </a:t>
            </a:r>
            <a:endParaRPr lang="nl-BE" sz="2400" dirty="0"/>
          </a:p>
          <a:p>
            <a:r>
              <a:rPr lang="nl-NL" sz="2400" dirty="0"/>
              <a:t>ik hier nooit in het schoolkoor zong, nooit trampoline sprong </a:t>
            </a:r>
            <a:endParaRPr lang="nl-BE" sz="2400" dirty="0"/>
          </a:p>
          <a:p>
            <a:r>
              <a:rPr lang="nl-NL" sz="2400" dirty="0"/>
              <a:t>toonde niemand mij de weg naar je kloppend hart</a:t>
            </a:r>
            <a:endParaRPr lang="nl-BE" sz="2400" dirty="0"/>
          </a:p>
          <a:p>
            <a:r>
              <a:rPr lang="nl-NL" sz="2400" dirty="0"/>
              <a:t> </a:t>
            </a:r>
            <a:endParaRPr lang="nl-BE" sz="2400" dirty="0"/>
          </a:p>
          <a:p>
            <a:r>
              <a:rPr lang="nl-NL" sz="2400" dirty="0"/>
              <a:t>omdat ik je steeds in het blauwe uur van de ochtend verliet</a:t>
            </a:r>
            <a:endParaRPr lang="nl-BE" sz="2400" dirty="0"/>
          </a:p>
          <a:p>
            <a:r>
              <a:rPr lang="nl-NL" sz="2400" dirty="0"/>
              <a:t>en je enkel terugvond in zwart satijnen nachtjapon; omdat ik </a:t>
            </a:r>
            <a:endParaRPr lang="nl-BE" sz="2400" dirty="0"/>
          </a:p>
          <a:p>
            <a:r>
              <a:rPr lang="nl-NL" sz="2400" dirty="0"/>
              <a:t>te moe was je oranje rits te ontsluiten, ik me steeds verschool </a:t>
            </a:r>
            <a:endParaRPr lang="nl-BE" sz="2400" dirty="0"/>
          </a:p>
          <a:p>
            <a:r>
              <a:rPr lang="nl-NL" sz="2400" dirty="0"/>
              <a:t>in je langste schaduwen, had ik geen tijd je te beminnen</a:t>
            </a:r>
            <a:endParaRPr lang="nl-BE" sz="2400" dirty="0"/>
          </a:p>
          <a:p>
            <a:r>
              <a:rPr lang="nl-NL" sz="2400" dirty="0"/>
              <a:t> 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54737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7" y="112845"/>
            <a:ext cx="6315563" cy="51435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00407" y="112845"/>
            <a:ext cx="89050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 </a:t>
            </a:r>
            <a:endParaRPr lang="nl-BE" sz="2400" dirty="0"/>
          </a:p>
          <a:p>
            <a:r>
              <a:rPr lang="nl-NL" sz="2400" dirty="0"/>
              <a:t>omdat ik in </a:t>
            </a:r>
            <a:r>
              <a:rPr lang="nl-NL" sz="2400" dirty="0" smtClean="0"/>
              <a:t>jou </a:t>
            </a:r>
            <a:r>
              <a:rPr lang="nl-NL" sz="2400" dirty="0"/>
              <a:t>mocht wonen, hier mijn lief en leed mocht delen, </a:t>
            </a:r>
            <a:r>
              <a:rPr lang="nl-NL" sz="2400" dirty="0" smtClean="0"/>
              <a:t>                                      vrienden </a:t>
            </a:r>
            <a:r>
              <a:rPr lang="nl-NL" sz="2400" dirty="0"/>
              <a:t>vond; omdat ik hier bij </a:t>
            </a:r>
            <a:r>
              <a:rPr lang="nl-NL" sz="2400" dirty="0" smtClean="0"/>
              <a:t>jou </a:t>
            </a:r>
            <a:r>
              <a:rPr lang="nl-NL" sz="2400" dirty="0"/>
              <a:t>uit alle continenten thuis </a:t>
            </a:r>
            <a:endParaRPr lang="nl-BE" sz="2400" dirty="0"/>
          </a:p>
          <a:p>
            <a:r>
              <a:rPr lang="nl-NL" sz="2400" dirty="0"/>
              <a:t>mocht komen; zo graag in je spiegel kijk en van je groene longen hou; </a:t>
            </a:r>
            <a:endParaRPr lang="nl-BE" sz="2400" dirty="0"/>
          </a:p>
          <a:p>
            <a:r>
              <a:rPr lang="nl-NL" sz="2400" dirty="0"/>
              <a:t>omdat ik jouw vijvers, je rivier en populieren mocht bezingen</a:t>
            </a:r>
            <a:endParaRPr lang="nl-BE" sz="2400" dirty="0"/>
          </a:p>
          <a:p>
            <a:r>
              <a:rPr lang="nl-NL" sz="2400" dirty="0"/>
              <a:t> </a:t>
            </a:r>
            <a:endParaRPr lang="nl-BE" sz="2400" dirty="0"/>
          </a:p>
          <a:p>
            <a:r>
              <a:rPr lang="nl-NL" sz="2400" dirty="0"/>
              <a:t>werd ik verliefd met uitroepteken. twintig seizoenen lang viel ik </a:t>
            </a:r>
            <a:endParaRPr lang="nl-BE" sz="2400" dirty="0"/>
          </a:p>
          <a:p>
            <a:r>
              <a:rPr lang="nl-NL" sz="2400" dirty="0"/>
              <a:t>met jou in slaap, deelden we tussen de lakens de wildste dromen. </a:t>
            </a:r>
            <a:endParaRPr lang="nl-BE" sz="2400" dirty="0"/>
          </a:p>
          <a:p>
            <a:r>
              <a:rPr lang="nl-NL" sz="2400" dirty="0"/>
              <a:t>nu ik vijf jaar aan jouw lippen hing en je al mijn adem hebt ontnomen,</a:t>
            </a:r>
            <a:endParaRPr lang="nl-BE" sz="2400" dirty="0"/>
          </a:p>
          <a:p>
            <a:r>
              <a:rPr lang="nl-NL" sz="2400" dirty="0"/>
              <a:t>heb ik geen woorden meer, mijn lief, mijn stad, ik heb gezegd  </a:t>
            </a:r>
            <a:endParaRPr lang="nl-BE" sz="2400" dirty="0"/>
          </a:p>
          <a:p>
            <a:endParaRPr lang="nl-BE" sz="2400" dirty="0"/>
          </a:p>
        </p:txBody>
      </p:sp>
      <p:pic>
        <p:nvPicPr>
          <p:cNvPr id="7" name="Afbeelding 6" descr="Afbeeldingsresultaten voor deinze log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25360" r="25190" b="28994"/>
          <a:stretch/>
        </p:blipFill>
        <p:spPr bwMode="auto">
          <a:xfrm>
            <a:off x="3606513" y="4267829"/>
            <a:ext cx="1556614" cy="1593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872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8" name="Afbeelding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8"/>
          <a:stretch/>
        </p:blipFill>
        <p:spPr>
          <a:xfrm>
            <a:off x="5946279" y="4876"/>
            <a:ext cx="1987757" cy="514349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5" y="0"/>
            <a:ext cx="4468109" cy="51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34" y="1083125"/>
            <a:ext cx="5530030" cy="414752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608630" y="375978"/>
            <a:ext cx="2801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 smtClean="0"/>
              <a:t>Bedankt  </a:t>
            </a:r>
            <a:r>
              <a:rPr lang="nl-BE" sz="1600" b="1" dirty="0" err="1" smtClean="0"/>
              <a:t>Toin</a:t>
            </a:r>
            <a:r>
              <a:rPr lang="nl-BE" sz="1600" b="1" dirty="0" smtClean="0"/>
              <a:t> DELVA</a:t>
            </a:r>
            <a:endParaRPr lang="nl-BE" sz="1600" b="1" dirty="0"/>
          </a:p>
        </p:txBody>
      </p:sp>
      <p:pic>
        <p:nvPicPr>
          <p:cNvPr id="9" name="Afbeelding 8"/>
          <p:cNvPicPr/>
          <p:nvPr/>
        </p:nvPicPr>
        <p:blipFill rotWithShape="1">
          <a:blip r:embed="rId3"/>
          <a:srcRect l="40906" t="12693" r="45710" b="14830"/>
          <a:stretch/>
        </p:blipFill>
        <p:spPr bwMode="auto">
          <a:xfrm>
            <a:off x="0" y="7384"/>
            <a:ext cx="1826526" cy="5358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/>
          <p:cNvPicPr/>
          <p:nvPr/>
        </p:nvPicPr>
        <p:blipFill rotWithShape="1">
          <a:blip r:embed="rId3"/>
          <a:srcRect l="54181" t="12693" r="31488" b="14830"/>
          <a:stretch/>
        </p:blipFill>
        <p:spPr bwMode="auto">
          <a:xfrm>
            <a:off x="7250546" y="7384"/>
            <a:ext cx="1910872" cy="5358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284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2"/>
          <a:srcRect l="18651" t="10538" r="47508" b="16988"/>
          <a:stretch/>
        </p:blipFill>
        <p:spPr>
          <a:xfrm>
            <a:off x="0" y="-1"/>
            <a:ext cx="4608945" cy="536632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608945" y="163995"/>
            <a:ext cx="4451928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Fris van lente</a:t>
            </a:r>
            <a:endParaRPr lang="nl-BE" dirty="0"/>
          </a:p>
          <a:p>
            <a:r>
              <a:rPr lang="nl-BE" b="1" dirty="0"/>
              <a:t> </a:t>
            </a:r>
            <a:endParaRPr lang="nl-BE" dirty="0"/>
          </a:p>
          <a:p>
            <a:r>
              <a:rPr lang="nl-BE" dirty="0"/>
              <a:t> </a:t>
            </a:r>
          </a:p>
          <a:p>
            <a:r>
              <a:rPr lang="nl-BE" dirty="0"/>
              <a:t>mijn vijver fris van lente spiegelt</a:t>
            </a:r>
          </a:p>
          <a:p>
            <a:r>
              <a:rPr lang="nl-BE" dirty="0"/>
              <a:t>onder water de verdronken winter. </a:t>
            </a:r>
          </a:p>
          <a:p>
            <a:r>
              <a:rPr lang="nl-BE" dirty="0"/>
              <a:t>ik heb honger maar weet het brood </a:t>
            </a:r>
          </a:p>
          <a:p>
            <a:r>
              <a:rPr lang="nl-BE" dirty="0"/>
              <a:t>nog niet. met de eerste tulpen </a:t>
            </a:r>
          </a:p>
          <a:p>
            <a:r>
              <a:rPr lang="nl-BE" dirty="0"/>
              <a:t>help ik jou nieuwe dagen schrijven. 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koolmezen pikken de laatste kruimels  </a:t>
            </a:r>
          </a:p>
          <a:p>
            <a:r>
              <a:rPr lang="nl-BE" dirty="0"/>
              <a:t>van het gras dat wacht op middagzon</a:t>
            </a:r>
          </a:p>
          <a:p>
            <a:r>
              <a:rPr lang="nl-BE" dirty="0"/>
              <a:t>verwarmt onze huid en adem, bloemen</a:t>
            </a:r>
          </a:p>
          <a:p>
            <a:r>
              <a:rPr lang="nl-BE" dirty="0"/>
              <a:t>en struiken kiezen hun kleuren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de tuin wil geuren, onze lippen willen </a:t>
            </a:r>
          </a:p>
          <a:p>
            <a:r>
              <a:rPr lang="nl-BE" dirty="0"/>
              <a:t>bloeien, onze handen willen vinden </a:t>
            </a:r>
          </a:p>
          <a:p>
            <a:r>
              <a:rPr lang="nl-BE" sz="1350" dirty="0"/>
              <a:t>  </a:t>
            </a:r>
          </a:p>
          <a:p>
            <a:r>
              <a:rPr lang="nl-BE" sz="1350" dirty="0"/>
              <a:t> </a:t>
            </a:r>
          </a:p>
          <a:p>
            <a:endParaRPr lang="nl-BE" sz="1350" dirty="0"/>
          </a:p>
        </p:txBody>
      </p:sp>
      <p:sp>
        <p:nvSpPr>
          <p:cNvPr id="7" name="Tekstvak 6"/>
          <p:cNvSpPr txBox="1"/>
          <p:nvPr/>
        </p:nvSpPr>
        <p:spPr>
          <a:xfrm>
            <a:off x="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929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2"/>
          <a:srcRect l="19591" t="10637" r="64842" b="16890"/>
          <a:stretch/>
        </p:blipFill>
        <p:spPr>
          <a:xfrm>
            <a:off x="77441" y="0"/>
            <a:ext cx="2152073" cy="5305156"/>
          </a:xfrm>
          <a:prstGeom prst="rect">
            <a:avLst/>
          </a:prstGeom>
        </p:spPr>
      </p:pic>
      <p:pic>
        <p:nvPicPr>
          <p:cNvPr id="7" name="Afbeelding 6"/>
          <p:cNvPicPr/>
          <p:nvPr/>
        </p:nvPicPr>
        <p:blipFill rotWithShape="1">
          <a:blip r:embed="rId2"/>
          <a:srcRect l="35625" t="10538" r="47508" b="16988"/>
          <a:stretch/>
        </p:blipFill>
        <p:spPr>
          <a:xfrm>
            <a:off x="6857681" y="0"/>
            <a:ext cx="2386863" cy="530515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 r="23869" b="12442"/>
          <a:stretch/>
        </p:blipFill>
        <p:spPr>
          <a:xfrm>
            <a:off x="2375526" y="93072"/>
            <a:ext cx="4367019" cy="511827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819623" y="484696"/>
            <a:ext cx="198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Bedankt </a:t>
            </a:r>
            <a:endParaRPr lang="nl-BE" b="1" dirty="0" smtClean="0">
              <a:solidFill>
                <a:schemeClr val="bg1"/>
              </a:solidFill>
            </a:endParaRPr>
          </a:p>
          <a:p>
            <a:r>
              <a:rPr lang="nl-BE" b="1" dirty="0" smtClean="0">
                <a:solidFill>
                  <a:schemeClr val="bg1"/>
                </a:solidFill>
              </a:rPr>
              <a:t>SYLVIE </a:t>
            </a:r>
            <a:r>
              <a:rPr lang="nl-BE" b="1" dirty="0">
                <a:solidFill>
                  <a:schemeClr val="bg1"/>
                </a:solidFill>
              </a:rPr>
              <a:t>Van Hulle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2112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2"/>
          <a:srcRect l="43785" t="15215" r="19537" b="18899"/>
          <a:stretch/>
        </p:blipFill>
        <p:spPr>
          <a:xfrm>
            <a:off x="2063799" y="0"/>
            <a:ext cx="5033818" cy="544945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0" y="5366327"/>
            <a:ext cx="9161417" cy="14916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7380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1878</TotalTime>
  <Words>1871</Words>
  <Application>Microsoft Office PowerPoint</Application>
  <PresentationFormat>Diavoorstelling (4:3)</PresentationFormat>
  <Paragraphs>360</Paragraphs>
  <Slides>54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60" baseType="lpstr">
      <vt:lpstr>Arial</vt:lpstr>
      <vt:lpstr>Book Antiqua</vt:lpstr>
      <vt:lpstr>Calibri</vt:lpstr>
      <vt:lpstr>Calibri Light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Luc Martens</dc:creator>
  <cp:lastModifiedBy>Luc Martens</cp:lastModifiedBy>
  <cp:revision>91</cp:revision>
  <dcterms:created xsi:type="dcterms:W3CDTF">2018-12-29T11:53:55Z</dcterms:created>
  <dcterms:modified xsi:type="dcterms:W3CDTF">2020-11-19T13:31:02Z</dcterms:modified>
</cp:coreProperties>
</file>